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2" r:id="rId4"/>
  </p:sldMasterIdLst>
  <p:notesMasterIdLst>
    <p:notesMasterId r:id="rId25"/>
  </p:notesMasterIdLst>
  <p:handoutMasterIdLst>
    <p:handoutMasterId r:id="rId26"/>
  </p:handoutMasterIdLst>
  <p:sldIdLst>
    <p:sldId id="256" r:id="rId5"/>
    <p:sldId id="262" r:id="rId6"/>
    <p:sldId id="263" r:id="rId7"/>
    <p:sldId id="264" r:id="rId8"/>
    <p:sldId id="265" r:id="rId9"/>
    <p:sldId id="267" r:id="rId10"/>
    <p:sldId id="268" r:id="rId11"/>
    <p:sldId id="269" r:id="rId12"/>
    <p:sldId id="270" r:id="rId13"/>
    <p:sldId id="271" r:id="rId14"/>
    <p:sldId id="272" r:id="rId15"/>
    <p:sldId id="273" r:id="rId16"/>
    <p:sldId id="275" r:id="rId17"/>
    <p:sldId id="276" r:id="rId18"/>
    <p:sldId id="282" r:id="rId19"/>
    <p:sldId id="283" r:id="rId20"/>
    <p:sldId id="281" r:id="rId21"/>
    <p:sldId id="280" r:id="rId22"/>
    <p:sldId id="279"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15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1" d="2"/>
          <a:sy n="1" d="2"/>
        </p:scale>
        <p:origin x="-1476" y="-480"/>
      </p:cViewPr>
      <p:guideLst>
        <p:guide orient="horz" pos="2160"/>
        <p:guide pos="3840"/>
      </p:guideLst>
    </p:cSldViewPr>
  </p:slideViewPr>
  <p:notesTextViewPr>
    <p:cViewPr>
      <p:scale>
        <a:sx n="100" d="100"/>
        <a:sy n="100" d="100"/>
      </p:scale>
      <p:origin x="0" y="0"/>
    </p:cViewPr>
  </p:notesTextViewPr>
  <p:notesViewPr>
    <p:cSldViewPr snapToGrid="0">
      <p:cViewPr>
        <p:scale>
          <a:sx n="1" d="2"/>
          <a:sy n="1" d="2"/>
        </p:scale>
        <p:origin x="0" y="0"/>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DF2C83-5E6E-42F4-8D7C-D1CCB09331AB}" type="doc">
      <dgm:prSet loTypeId="urn:microsoft.com/office/officeart/2008/layout/LinedList" loCatId="list" qsTypeId="urn:microsoft.com/office/officeart/2005/8/quickstyle/simple4" qsCatId="simple" csTypeId="urn:microsoft.com/office/officeart/2005/8/colors/colorful5" csCatId="colorful"/>
      <dgm:spPr/>
      <dgm:t>
        <a:bodyPr/>
        <a:lstStyle/>
        <a:p>
          <a:endParaRPr lang="en-US"/>
        </a:p>
      </dgm:t>
    </dgm:pt>
    <dgm:pt modelId="{758263A1-2C66-45C8-B0CA-1ACCCE5091A1}">
      <dgm:prSet/>
      <dgm:spPr/>
      <dgm:t>
        <a:bodyPr/>
        <a:lstStyle/>
        <a:p>
          <a:r>
            <a:rPr lang="en-IN"/>
            <a:t>In this case, a certain block feature will be inserted as watermark payload for another block.</a:t>
          </a:r>
          <a:endParaRPr lang="en-US"/>
        </a:p>
      </dgm:t>
    </dgm:pt>
    <dgm:pt modelId="{41EE94DA-A8F8-466D-AC60-D728317A4270}" type="parTrans" cxnId="{4A1A6BDC-9FA4-4CE1-B258-4DEF2AA0F980}">
      <dgm:prSet/>
      <dgm:spPr/>
      <dgm:t>
        <a:bodyPr/>
        <a:lstStyle/>
        <a:p>
          <a:endParaRPr lang="en-US"/>
        </a:p>
      </dgm:t>
    </dgm:pt>
    <dgm:pt modelId="{41324D5B-2A83-4D22-8EFE-2A8616C02D99}" type="sibTrans" cxnId="{4A1A6BDC-9FA4-4CE1-B258-4DEF2AA0F980}">
      <dgm:prSet/>
      <dgm:spPr/>
      <dgm:t>
        <a:bodyPr/>
        <a:lstStyle/>
        <a:p>
          <a:endParaRPr lang="en-US"/>
        </a:p>
      </dgm:t>
    </dgm:pt>
    <dgm:pt modelId="{D21B981D-FAC1-4DED-AC68-1329D4F0D69C}">
      <dgm:prSet/>
      <dgm:spPr/>
      <dgm:t>
        <a:bodyPr/>
        <a:lstStyle/>
        <a:p>
          <a:r>
            <a:rPr lang="en-IN"/>
            <a:t>For 1-D transformation, a one-to-one mapping sequence was obtained as shown below </a:t>
          </a:r>
          <a:endParaRPr lang="en-US"/>
        </a:p>
      </dgm:t>
    </dgm:pt>
    <dgm:pt modelId="{FF87CF37-B2E4-4BE2-80ED-41BC00BC4B62}" type="parTrans" cxnId="{BFBC4369-A242-4DD5-9A49-BDB775A226B4}">
      <dgm:prSet/>
      <dgm:spPr/>
      <dgm:t>
        <a:bodyPr/>
        <a:lstStyle/>
        <a:p>
          <a:endParaRPr lang="en-US"/>
        </a:p>
      </dgm:t>
    </dgm:pt>
    <dgm:pt modelId="{FBD4A381-5F9E-4E49-8E87-940183E6052C}" type="sibTrans" cxnId="{BFBC4369-A242-4DD5-9A49-BDB775A226B4}">
      <dgm:prSet/>
      <dgm:spPr/>
      <dgm:t>
        <a:bodyPr/>
        <a:lstStyle/>
        <a:p>
          <a:endParaRPr lang="en-US"/>
        </a:p>
      </dgm:t>
    </dgm:pt>
    <dgm:pt modelId="{65B1B1A1-BA54-4740-B9B0-4DEFF328C0A1}">
      <dgm:prSet/>
      <dgm:spPr/>
      <dgm:t>
        <a:bodyPr/>
        <a:lstStyle/>
        <a:p>
          <a:r>
            <a:rPr lang="en-IN"/>
            <a:t>X’ = [ </a:t>
          </a:r>
          <a:r>
            <a:rPr lang="en-IN" i="1"/>
            <a:t>f </a:t>
          </a:r>
          <a:r>
            <a:rPr lang="en-IN"/>
            <a:t>(</a:t>
          </a:r>
          <a:r>
            <a:rPr lang="en-IN" i="1"/>
            <a:t>X</a:t>
          </a:r>
          <a:r>
            <a:rPr lang="en-IN"/>
            <a:t>) = (</a:t>
          </a:r>
          <a:r>
            <a:rPr lang="en-IN" i="1"/>
            <a:t>k * X</a:t>
          </a:r>
          <a:r>
            <a:rPr lang="en-IN"/>
            <a:t>) mod </a:t>
          </a:r>
          <a:r>
            <a:rPr lang="en-IN" i="1"/>
            <a:t>N</a:t>
          </a:r>
          <a:r>
            <a:rPr lang="en-IN"/>
            <a:t>] + 1 </a:t>
          </a:r>
          <a:endParaRPr lang="en-US"/>
        </a:p>
      </dgm:t>
    </dgm:pt>
    <dgm:pt modelId="{F2F93FD4-9640-4AB5-87E1-D42BE1EB7548}" type="parTrans" cxnId="{C6713DBC-14F1-4082-9F80-6419C1A1FBC1}">
      <dgm:prSet/>
      <dgm:spPr/>
      <dgm:t>
        <a:bodyPr/>
        <a:lstStyle/>
        <a:p>
          <a:endParaRPr lang="en-US"/>
        </a:p>
      </dgm:t>
    </dgm:pt>
    <dgm:pt modelId="{A838AF5A-018E-4563-91FD-CB5D8D9EBE43}" type="sibTrans" cxnId="{C6713DBC-14F1-4082-9F80-6419C1A1FBC1}">
      <dgm:prSet/>
      <dgm:spPr/>
      <dgm:t>
        <a:bodyPr/>
        <a:lstStyle/>
        <a:p>
          <a:endParaRPr lang="en-US"/>
        </a:p>
      </dgm:t>
    </dgm:pt>
    <dgm:pt modelId="{A6012EB4-30C5-42D4-8AEA-0E2E48ADF8E4}" type="pres">
      <dgm:prSet presAssocID="{6DDF2C83-5E6E-42F4-8D7C-D1CCB09331AB}" presName="vert0" presStyleCnt="0">
        <dgm:presLayoutVars>
          <dgm:dir/>
          <dgm:animOne val="branch"/>
          <dgm:animLvl val="lvl"/>
        </dgm:presLayoutVars>
      </dgm:prSet>
      <dgm:spPr/>
      <dgm:t>
        <a:bodyPr/>
        <a:lstStyle/>
        <a:p>
          <a:endParaRPr lang="en-US"/>
        </a:p>
      </dgm:t>
    </dgm:pt>
    <dgm:pt modelId="{6490AA8D-D94C-427E-9940-618CC24A7ACD}" type="pres">
      <dgm:prSet presAssocID="{758263A1-2C66-45C8-B0CA-1ACCCE5091A1}" presName="thickLine" presStyleLbl="alignNode1" presStyleIdx="0" presStyleCnt="3"/>
      <dgm:spPr/>
    </dgm:pt>
    <dgm:pt modelId="{AD8B5342-9593-4DB6-A585-381728A42672}" type="pres">
      <dgm:prSet presAssocID="{758263A1-2C66-45C8-B0CA-1ACCCE5091A1}" presName="horz1" presStyleCnt="0"/>
      <dgm:spPr/>
    </dgm:pt>
    <dgm:pt modelId="{577F4C6C-E9EB-42A7-91C6-5154BD4B9350}" type="pres">
      <dgm:prSet presAssocID="{758263A1-2C66-45C8-B0CA-1ACCCE5091A1}" presName="tx1" presStyleLbl="revTx" presStyleIdx="0" presStyleCnt="3"/>
      <dgm:spPr/>
      <dgm:t>
        <a:bodyPr/>
        <a:lstStyle/>
        <a:p>
          <a:endParaRPr lang="en-US"/>
        </a:p>
      </dgm:t>
    </dgm:pt>
    <dgm:pt modelId="{171DE4E7-A453-4C2E-A99E-EF218538D390}" type="pres">
      <dgm:prSet presAssocID="{758263A1-2C66-45C8-B0CA-1ACCCE5091A1}" presName="vert1" presStyleCnt="0"/>
      <dgm:spPr/>
    </dgm:pt>
    <dgm:pt modelId="{D9B7DC3D-C4CF-4555-AFF9-B663EDF746FF}" type="pres">
      <dgm:prSet presAssocID="{D21B981D-FAC1-4DED-AC68-1329D4F0D69C}" presName="thickLine" presStyleLbl="alignNode1" presStyleIdx="1" presStyleCnt="3"/>
      <dgm:spPr/>
    </dgm:pt>
    <dgm:pt modelId="{2DFB7E2B-4E56-43A6-ADA7-3A343350E9D5}" type="pres">
      <dgm:prSet presAssocID="{D21B981D-FAC1-4DED-AC68-1329D4F0D69C}" presName="horz1" presStyleCnt="0"/>
      <dgm:spPr/>
    </dgm:pt>
    <dgm:pt modelId="{3C52CF6D-D651-4B0F-9D8A-8C432DB9B6C3}" type="pres">
      <dgm:prSet presAssocID="{D21B981D-FAC1-4DED-AC68-1329D4F0D69C}" presName="tx1" presStyleLbl="revTx" presStyleIdx="1" presStyleCnt="3"/>
      <dgm:spPr/>
      <dgm:t>
        <a:bodyPr/>
        <a:lstStyle/>
        <a:p>
          <a:endParaRPr lang="en-US"/>
        </a:p>
      </dgm:t>
    </dgm:pt>
    <dgm:pt modelId="{0026F920-649D-4749-A690-BC9D7703C9EC}" type="pres">
      <dgm:prSet presAssocID="{D21B981D-FAC1-4DED-AC68-1329D4F0D69C}" presName="vert1" presStyleCnt="0"/>
      <dgm:spPr/>
    </dgm:pt>
    <dgm:pt modelId="{CC71B91F-EEC7-4B73-81AB-B8C033890505}" type="pres">
      <dgm:prSet presAssocID="{65B1B1A1-BA54-4740-B9B0-4DEFF328C0A1}" presName="thickLine" presStyleLbl="alignNode1" presStyleIdx="2" presStyleCnt="3"/>
      <dgm:spPr/>
    </dgm:pt>
    <dgm:pt modelId="{2AEF2C52-51AB-4ECE-A49F-44EE1C4EF252}" type="pres">
      <dgm:prSet presAssocID="{65B1B1A1-BA54-4740-B9B0-4DEFF328C0A1}" presName="horz1" presStyleCnt="0"/>
      <dgm:spPr/>
    </dgm:pt>
    <dgm:pt modelId="{124DD944-72EF-43DC-A7E6-3D373BA8279E}" type="pres">
      <dgm:prSet presAssocID="{65B1B1A1-BA54-4740-B9B0-4DEFF328C0A1}" presName="tx1" presStyleLbl="revTx" presStyleIdx="2" presStyleCnt="3"/>
      <dgm:spPr/>
      <dgm:t>
        <a:bodyPr/>
        <a:lstStyle/>
        <a:p>
          <a:endParaRPr lang="en-US"/>
        </a:p>
      </dgm:t>
    </dgm:pt>
    <dgm:pt modelId="{B227E5E4-C512-40C3-B5F1-B51DBCDED523}" type="pres">
      <dgm:prSet presAssocID="{65B1B1A1-BA54-4740-B9B0-4DEFF328C0A1}" presName="vert1" presStyleCnt="0"/>
      <dgm:spPr/>
    </dgm:pt>
  </dgm:ptLst>
  <dgm:cxnLst>
    <dgm:cxn modelId="{BFBC4369-A242-4DD5-9A49-BDB775A226B4}" srcId="{6DDF2C83-5E6E-42F4-8D7C-D1CCB09331AB}" destId="{D21B981D-FAC1-4DED-AC68-1329D4F0D69C}" srcOrd="1" destOrd="0" parTransId="{FF87CF37-B2E4-4BE2-80ED-41BC00BC4B62}" sibTransId="{FBD4A381-5F9E-4E49-8E87-940183E6052C}"/>
    <dgm:cxn modelId="{E1C8034F-39EF-4619-B8A6-E52EE2EF3585}" type="presOf" srcId="{758263A1-2C66-45C8-B0CA-1ACCCE5091A1}" destId="{577F4C6C-E9EB-42A7-91C6-5154BD4B9350}" srcOrd="0" destOrd="0" presId="urn:microsoft.com/office/officeart/2008/layout/LinedList"/>
    <dgm:cxn modelId="{1530F7DD-0247-4474-B691-609E807DE128}" type="presOf" srcId="{65B1B1A1-BA54-4740-B9B0-4DEFF328C0A1}" destId="{124DD944-72EF-43DC-A7E6-3D373BA8279E}" srcOrd="0" destOrd="0" presId="urn:microsoft.com/office/officeart/2008/layout/LinedList"/>
    <dgm:cxn modelId="{1A95F960-5A58-4FEE-84B7-9328CEA06061}" type="presOf" srcId="{D21B981D-FAC1-4DED-AC68-1329D4F0D69C}" destId="{3C52CF6D-D651-4B0F-9D8A-8C432DB9B6C3}" srcOrd="0" destOrd="0" presId="urn:microsoft.com/office/officeart/2008/layout/LinedList"/>
    <dgm:cxn modelId="{4A1A6BDC-9FA4-4CE1-B258-4DEF2AA0F980}" srcId="{6DDF2C83-5E6E-42F4-8D7C-D1CCB09331AB}" destId="{758263A1-2C66-45C8-B0CA-1ACCCE5091A1}" srcOrd="0" destOrd="0" parTransId="{41EE94DA-A8F8-466D-AC60-D728317A4270}" sibTransId="{41324D5B-2A83-4D22-8EFE-2A8616C02D99}"/>
    <dgm:cxn modelId="{C6713DBC-14F1-4082-9F80-6419C1A1FBC1}" srcId="{6DDF2C83-5E6E-42F4-8D7C-D1CCB09331AB}" destId="{65B1B1A1-BA54-4740-B9B0-4DEFF328C0A1}" srcOrd="2" destOrd="0" parTransId="{F2F93FD4-9640-4AB5-87E1-D42BE1EB7548}" sibTransId="{A838AF5A-018E-4563-91FD-CB5D8D9EBE43}"/>
    <dgm:cxn modelId="{81465727-2DA4-45A8-B17D-8DBDE2679564}" type="presOf" srcId="{6DDF2C83-5E6E-42F4-8D7C-D1CCB09331AB}" destId="{A6012EB4-30C5-42D4-8AEA-0E2E48ADF8E4}" srcOrd="0" destOrd="0" presId="urn:microsoft.com/office/officeart/2008/layout/LinedList"/>
    <dgm:cxn modelId="{F1317DD3-E75D-494F-91DF-D705A448CA78}" type="presParOf" srcId="{A6012EB4-30C5-42D4-8AEA-0E2E48ADF8E4}" destId="{6490AA8D-D94C-427E-9940-618CC24A7ACD}" srcOrd="0" destOrd="0" presId="urn:microsoft.com/office/officeart/2008/layout/LinedList"/>
    <dgm:cxn modelId="{FDAACABC-26E4-49DC-AC87-D2BE81F197C2}" type="presParOf" srcId="{A6012EB4-30C5-42D4-8AEA-0E2E48ADF8E4}" destId="{AD8B5342-9593-4DB6-A585-381728A42672}" srcOrd="1" destOrd="0" presId="urn:microsoft.com/office/officeart/2008/layout/LinedList"/>
    <dgm:cxn modelId="{19DE7780-5B03-4799-924A-3D93B366297C}" type="presParOf" srcId="{AD8B5342-9593-4DB6-A585-381728A42672}" destId="{577F4C6C-E9EB-42A7-91C6-5154BD4B9350}" srcOrd="0" destOrd="0" presId="urn:microsoft.com/office/officeart/2008/layout/LinedList"/>
    <dgm:cxn modelId="{22C77CD2-2275-49A9-A914-F66FD7A138A5}" type="presParOf" srcId="{AD8B5342-9593-4DB6-A585-381728A42672}" destId="{171DE4E7-A453-4C2E-A99E-EF218538D390}" srcOrd="1" destOrd="0" presId="urn:microsoft.com/office/officeart/2008/layout/LinedList"/>
    <dgm:cxn modelId="{D9238D61-FCFD-4E3D-B99F-1AE83EFCAF9D}" type="presParOf" srcId="{A6012EB4-30C5-42D4-8AEA-0E2E48ADF8E4}" destId="{D9B7DC3D-C4CF-4555-AFF9-B663EDF746FF}" srcOrd="2" destOrd="0" presId="urn:microsoft.com/office/officeart/2008/layout/LinedList"/>
    <dgm:cxn modelId="{68F49F58-497B-4184-9A3F-E216A2E295F8}" type="presParOf" srcId="{A6012EB4-30C5-42D4-8AEA-0E2E48ADF8E4}" destId="{2DFB7E2B-4E56-43A6-ADA7-3A343350E9D5}" srcOrd="3" destOrd="0" presId="urn:microsoft.com/office/officeart/2008/layout/LinedList"/>
    <dgm:cxn modelId="{78F19ADC-ABA3-489E-89FE-B30B088CBBCD}" type="presParOf" srcId="{2DFB7E2B-4E56-43A6-ADA7-3A343350E9D5}" destId="{3C52CF6D-D651-4B0F-9D8A-8C432DB9B6C3}" srcOrd="0" destOrd="0" presId="urn:microsoft.com/office/officeart/2008/layout/LinedList"/>
    <dgm:cxn modelId="{8F353D9E-E5D2-4872-920D-85E7EABBADF4}" type="presParOf" srcId="{2DFB7E2B-4E56-43A6-ADA7-3A343350E9D5}" destId="{0026F920-649D-4749-A690-BC9D7703C9EC}" srcOrd="1" destOrd="0" presId="urn:microsoft.com/office/officeart/2008/layout/LinedList"/>
    <dgm:cxn modelId="{D4144B29-CBDF-44FC-AC2B-538F6B9BA6E3}" type="presParOf" srcId="{A6012EB4-30C5-42D4-8AEA-0E2E48ADF8E4}" destId="{CC71B91F-EEC7-4B73-81AB-B8C033890505}" srcOrd="4" destOrd="0" presId="urn:microsoft.com/office/officeart/2008/layout/LinedList"/>
    <dgm:cxn modelId="{4E1340B6-5FD3-42F0-B376-D6A6B9B78318}" type="presParOf" srcId="{A6012EB4-30C5-42D4-8AEA-0E2E48ADF8E4}" destId="{2AEF2C52-51AB-4ECE-A49F-44EE1C4EF252}" srcOrd="5" destOrd="0" presId="urn:microsoft.com/office/officeart/2008/layout/LinedList"/>
    <dgm:cxn modelId="{DFFEF255-D661-42F7-B917-D3E0DE8FB29D}" type="presParOf" srcId="{2AEF2C52-51AB-4ECE-A49F-44EE1C4EF252}" destId="{124DD944-72EF-43DC-A7E6-3D373BA8279E}" srcOrd="0" destOrd="0" presId="urn:microsoft.com/office/officeart/2008/layout/LinedList"/>
    <dgm:cxn modelId="{44343C1C-9AFC-45AA-82C4-30680D84D895}" type="presParOf" srcId="{2AEF2C52-51AB-4ECE-A49F-44EE1C4EF252}" destId="{B227E5E4-C512-40C3-B5F1-B51DBCDED523}" srcOrd="1" destOrd="0" presId="urn:microsoft.com/office/officeart/2008/layout/Lin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90AA8D-D94C-427E-9940-618CC24A7ACD}">
      <dsp:nvSpPr>
        <dsp:cNvPr id="0" name=""/>
        <dsp:cNvSpPr/>
      </dsp:nvSpPr>
      <dsp:spPr>
        <a:xfrm>
          <a:off x="0" y="2299"/>
          <a:ext cx="7012370" cy="0"/>
        </a:xfrm>
        <a:prstGeom prst="line">
          <a:avLst/>
        </a:prstGeom>
        <a:gradFill rotWithShape="0">
          <a:gsLst>
            <a:gs pos="0">
              <a:schemeClr val="accent5">
                <a:hueOff val="0"/>
                <a:satOff val="0"/>
                <a:lumOff val="0"/>
                <a:alphaOff val="0"/>
                <a:tint val="98000"/>
                <a:lumMod val="110000"/>
              </a:schemeClr>
            </a:gs>
            <a:gs pos="84000">
              <a:schemeClr val="accent5">
                <a:hueOff val="0"/>
                <a:satOff val="0"/>
                <a:lumOff val="0"/>
                <a:alphaOff val="0"/>
                <a:shade val="90000"/>
                <a:lumMod val="88000"/>
              </a:schemeClr>
            </a:gs>
          </a:gsLst>
          <a:lin ang="5400000" scaled="0"/>
        </a:gradFill>
        <a:ln w="12700" cap="rnd" cmpd="sng" algn="ctr">
          <a:solidFill>
            <a:schemeClr val="accent5">
              <a:hueOff val="0"/>
              <a:satOff val="0"/>
              <a:lumOff val="0"/>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sp>
    <dsp:sp modelId="{577F4C6C-E9EB-42A7-91C6-5154BD4B9350}">
      <dsp:nvSpPr>
        <dsp:cNvPr id="0" name=""/>
        <dsp:cNvSpPr/>
      </dsp:nvSpPr>
      <dsp:spPr>
        <a:xfrm>
          <a:off x="0" y="2299"/>
          <a:ext cx="7012370" cy="15681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a:t>In this case, a certain block feature will be inserted as watermark payload for another block.</a:t>
          </a:r>
          <a:endParaRPr lang="en-US" sz="3300" kern="1200"/>
        </a:p>
      </dsp:txBody>
      <dsp:txXfrm>
        <a:off x="0" y="2299"/>
        <a:ext cx="7012370" cy="1568177"/>
      </dsp:txXfrm>
    </dsp:sp>
    <dsp:sp modelId="{D9B7DC3D-C4CF-4555-AFF9-B663EDF746FF}">
      <dsp:nvSpPr>
        <dsp:cNvPr id="0" name=""/>
        <dsp:cNvSpPr/>
      </dsp:nvSpPr>
      <dsp:spPr>
        <a:xfrm>
          <a:off x="0" y="1570476"/>
          <a:ext cx="7012370" cy="0"/>
        </a:xfrm>
        <a:prstGeom prst="line">
          <a:avLst/>
        </a:prstGeom>
        <a:gradFill rotWithShape="0">
          <a:gsLst>
            <a:gs pos="0">
              <a:schemeClr val="accent5">
                <a:hueOff val="1596505"/>
                <a:satOff val="-1531"/>
                <a:lumOff val="-10098"/>
                <a:alphaOff val="0"/>
                <a:tint val="98000"/>
                <a:lumMod val="110000"/>
              </a:schemeClr>
            </a:gs>
            <a:gs pos="84000">
              <a:schemeClr val="accent5">
                <a:hueOff val="1596505"/>
                <a:satOff val="-1531"/>
                <a:lumOff val="-10098"/>
                <a:alphaOff val="0"/>
                <a:shade val="90000"/>
                <a:lumMod val="88000"/>
              </a:schemeClr>
            </a:gs>
          </a:gsLst>
          <a:lin ang="5400000" scaled="0"/>
        </a:gradFill>
        <a:ln w="12700" cap="rnd" cmpd="sng" algn="ctr">
          <a:solidFill>
            <a:schemeClr val="accent5">
              <a:hueOff val="1596505"/>
              <a:satOff val="-1531"/>
              <a:lumOff val="-10098"/>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sp>
    <dsp:sp modelId="{3C52CF6D-D651-4B0F-9D8A-8C432DB9B6C3}">
      <dsp:nvSpPr>
        <dsp:cNvPr id="0" name=""/>
        <dsp:cNvSpPr/>
      </dsp:nvSpPr>
      <dsp:spPr>
        <a:xfrm>
          <a:off x="0" y="1570476"/>
          <a:ext cx="7012370" cy="15681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a:t>For 1-D transformation, a one-to-one mapping sequence was obtained as shown below </a:t>
          </a:r>
          <a:endParaRPr lang="en-US" sz="3300" kern="1200"/>
        </a:p>
      </dsp:txBody>
      <dsp:txXfrm>
        <a:off x="0" y="1570476"/>
        <a:ext cx="7012370" cy="1568177"/>
      </dsp:txXfrm>
    </dsp:sp>
    <dsp:sp modelId="{CC71B91F-EEC7-4B73-81AB-B8C033890505}">
      <dsp:nvSpPr>
        <dsp:cNvPr id="0" name=""/>
        <dsp:cNvSpPr/>
      </dsp:nvSpPr>
      <dsp:spPr>
        <a:xfrm>
          <a:off x="0" y="3138654"/>
          <a:ext cx="7012370" cy="0"/>
        </a:xfrm>
        <a:prstGeom prst="line">
          <a:avLst/>
        </a:prstGeom>
        <a:gradFill rotWithShape="0">
          <a:gsLst>
            <a:gs pos="0">
              <a:schemeClr val="accent5">
                <a:hueOff val="3193009"/>
                <a:satOff val="-3062"/>
                <a:lumOff val="-20195"/>
                <a:alphaOff val="0"/>
                <a:tint val="98000"/>
                <a:lumMod val="110000"/>
              </a:schemeClr>
            </a:gs>
            <a:gs pos="84000">
              <a:schemeClr val="accent5">
                <a:hueOff val="3193009"/>
                <a:satOff val="-3062"/>
                <a:lumOff val="-20195"/>
                <a:alphaOff val="0"/>
                <a:shade val="90000"/>
                <a:lumMod val="88000"/>
              </a:schemeClr>
            </a:gs>
          </a:gsLst>
          <a:lin ang="5400000" scaled="0"/>
        </a:gradFill>
        <a:ln w="12700" cap="rnd" cmpd="sng" algn="ctr">
          <a:solidFill>
            <a:schemeClr val="accent5">
              <a:hueOff val="3193009"/>
              <a:satOff val="-3062"/>
              <a:lumOff val="-20195"/>
              <a:alphaOff val="0"/>
            </a:schemeClr>
          </a:solidFill>
          <a:prstDash val="solid"/>
        </a:ln>
        <a:effectLst>
          <a:outerShdw blurRad="38100" dist="25400" dir="5400000" rotWithShape="0">
            <a:srgbClr val="000000">
              <a:alpha val="55000"/>
            </a:srgbClr>
          </a:outerShdw>
        </a:effectLst>
      </dsp:spPr>
      <dsp:style>
        <a:lnRef idx="1">
          <a:scrgbClr r="0" g="0" b="0"/>
        </a:lnRef>
        <a:fillRef idx="3">
          <a:scrgbClr r="0" g="0" b="0"/>
        </a:fillRef>
        <a:effectRef idx="2">
          <a:scrgbClr r="0" g="0" b="0"/>
        </a:effectRef>
        <a:fontRef idx="minor">
          <a:schemeClr val="lt1"/>
        </a:fontRef>
      </dsp:style>
    </dsp:sp>
    <dsp:sp modelId="{124DD944-72EF-43DC-A7E6-3D373BA8279E}">
      <dsp:nvSpPr>
        <dsp:cNvPr id="0" name=""/>
        <dsp:cNvSpPr/>
      </dsp:nvSpPr>
      <dsp:spPr>
        <a:xfrm>
          <a:off x="0" y="3138654"/>
          <a:ext cx="7012370" cy="15681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a:t>X’ = [ </a:t>
          </a:r>
          <a:r>
            <a:rPr lang="en-IN" sz="3300" i="1" kern="1200"/>
            <a:t>f </a:t>
          </a:r>
          <a:r>
            <a:rPr lang="en-IN" sz="3300" kern="1200"/>
            <a:t>(</a:t>
          </a:r>
          <a:r>
            <a:rPr lang="en-IN" sz="3300" i="1" kern="1200"/>
            <a:t>X</a:t>
          </a:r>
          <a:r>
            <a:rPr lang="en-IN" sz="3300" kern="1200"/>
            <a:t>) = (</a:t>
          </a:r>
          <a:r>
            <a:rPr lang="en-IN" sz="3300" i="1" kern="1200"/>
            <a:t>k * X</a:t>
          </a:r>
          <a:r>
            <a:rPr lang="en-IN" sz="3300" kern="1200"/>
            <a:t>) mod </a:t>
          </a:r>
          <a:r>
            <a:rPr lang="en-IN" sz="3300" i="1" kern="1200"/>
            <a:t>N</a:t>
          </a:r>
          <a:r>
            <a:rPr lang="en-IN" sz="3300" kern="1200"/>
            <a:t>] + 1 </a:t>
          </a:r>
          <a:endParaRPr lang="en-US" sz="3300" kern="1200"/>
        </a:p>
      </dsp:txBody>
      <dsp:txXfrm>
        <a:off x="0" y="3138654"/>
        <a:ext cx="7012370" cy="156817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pPr/>
              <a:t>6/10/2020</a:t>
            </a:fld>
            <a:endParaRPr lang="en-US"/>
          </a:p>
        </p:txBody>
      </p:sp>
      <p:sp>
        <p:nvSpPr>
          <p:cNvPr id="4" name="Footer Placeholder 3">
            <a:extLst>
              <a:ext uri="{FF2B5EF4-FFF2-40B4-BE49-F238E27FC236}">
                <a16:creationId xmlns:a16="http://schemas.microsoft.com/office/drawing/2014/main" xmlns=""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pPr/>
              <a:t>‹#›</a:t>
            </a:fld>
            <a:endParaRPr lang="en-US"/>
          </a:p>
        </p:txBody>
      </p:sp>
    </p:spTree>
    <p:extLst>
      <p:ext uri="{BB962C8B-B14F-4D97-AF65-F5344CB8AC3E}">
        <p14:creationId xmlns:p14="http://schemas.microsoft.com/office/powerpoint/2010/main" xmlns=""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pPr/>
              <a:t>6/10/2020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pPr/>
              <a:t>‹#›</a:t>
            </a:fld>
            <a:endParaRPr lang="en-US"/>
          </a:p>
        </p:txBody>
      </p:sp>
    </p:spTree>
    <p:extLst>
      <p:ext uri="{BB962C8B-B14F-4D97-AF65-F5344CB8AC3E}">
        <p14:creationId xmlns:p14="http://schemas.microsoft.com/office/powerpoint/2010/main" xmlns=""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pPr/>
              <a:t>1</a:t>
            </a:fld>
            <a:endParaRPr lang="en-US"/>
          </a:p>
        </p:txBody>
      </p:sp>
    </p:spTree>
    <p:extLst>
      <p:ext uri="{BB962C8B-B14F-4D97-AF65-F5344CB8AC3E}">
        <p14:creationId xmlns:p14="http://schemas.microsoft.com/office/powerpoint/2010/main" xmlns="" val="1390047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6/10/2020</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6/10/2020</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6/10/2020</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6/10/2020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6/10/2020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6/10/2020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Tree>
    <p:extLst>
      <p:ext uri="{BB962C8B-B14F-4D97-AF65-F5344CB8AC3E}">
        <p14:creationId xmlns:p14="http://schemas.microsoft.com/office/powerpoint/2010/main" xmlns=""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6/10/2020</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xmlns=""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6/10/2020</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xmlns=""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Layout" Target="../slideLayouts/slideLayout7.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7.xml"/><Relationship Id="rId5" Type="http://schemas.openxmlformats.org/officeDocument/2006/relationships/image" Target="../media/image23.jpe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xmlns="" id="{493D4EDA-58E0-40CC-B3CA-14CDEB349D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gital Connections">
            <a:extLst>
              <a:ext uri="{FF2B5EF4-FFF2-40B4-BE49-F238E27FC236}">
                <a16:creationId xmlns:a16="http://schemas.microsoft.com/office/drawing/2014/main" xmlns=""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xmlns=""/>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xmlns="" id="{AA9EB0BC-A85E-4C26-B355-5DFCEF6CCB4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xmlns="" id="{3643E56B-BD42-413D-B17D-7958270F5D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xmlns="" id="{96C04F74-9467-4FA5-95DC-8D481A2974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xmlns="" id="{D73DE1C3-5C37-42E9-A3F0-256F193832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xmlns="" id="{4A2E7EC3-E07C-46CE-9B25-41865A506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xmlns="" id="{48B6CF59-4E5B-494D-A2F7-97ADD01E6497}"/>
              </a:ext>
            </a:extLst>
          </p:cNvPr>
          <p:cNvSpPr>
            <a:spLocks noGrp="1"/>
          </p:cNvSpPr>
          <p:nvPr>
            <p:ph type="subTitle" idx="1"/>
          </p:nvPr>
        </p:nvSpPr>
        <p:spPr>
          <a:xfrm>
            <a:off x="768100" y="4748378"/>
            <a:ext cx="4106791" cy="1635010"/>
          </a:xfrm>
        </p:spPr>
        <p:txBody>
          <a:bodyPr>
            <a:normAutofit/>
          </a:bodyPr>
          <a:lstStyle/>
          <a:p>
            <a:r>
              <a:rPr lang="en-US" sz="2000" cap="none">
                <a:solidFill>
                  <a:srgbClr val="7CEBFF"/>
                </a:solidFill>
              </a:rPr>
              <a:t>Under the guidance of</a:t>
            </a:r>
            <a:endParaRPr lang="en-US"/>
          </a:p>
          <a:p>
            <a:r>
              <a:rPr lang="en-US" sz="2800" b="1" i="1">
                <a:solidFill>
                  <a:srgbClr val="7CEBFF"/>
                </a:solidFill>
              </a:rPr>
              <a:t>MRS. E. SWAPNA</a:t>
            </a:r>
          </a:p>
        </p:txBody>
      </p:sp>
      <p:sp>
        <p:nvSpPr>
          <p:cNvPr id="4" name="TextBox 3">
            <a:extLst>
              <a:ext uri="{FF2B5EF4-FFF2-40B4-BE49-F238E27FC236}">
                <a16:creationId xmlns:a16="http://schemas.microsoft.com/office/drawing/2014/main" xmlns="" id="{0DD18D45-5A24-45EA-B908-B21437D459D8}"/>
              </a:ext>
            </a:extLst>
          </p:cNvPr>
          <p:cNvSpPr txBox="1"/>
          <p:nvPr/>
        </p:nvSpPr>
        <p:spPr>
          <a:xfrm>
            <a:off x="439949" y="698740"/>
            <a:ext cx="1131210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a:t>KAMALA INSTITUTE OF TECHNOLOGY AND SCIENCE</a:t>
            </a:r>
          </a:p>
        </p:txBody>
      </p:sp>
      <p:pic>
        <p:nvPicPr>
          <p:cNvPr id="5" name="Picture 5" descr="A close up of a logo&#10;&#10;Description generated with very high confidence">
            <a:extLst>
              <a:ext uri="{FF2B5EF4-FFF2-40B4-BE49-F238E27FC236}">
                <a16:creationId xmlns:a16="http://schemas.microsoft.com/office/drawing/2014/main" xmlns="" id="{CD4BD0DC-92A9-4EC9-8D6A-F7C2CD420468}"/>
              </a:ext>
            </a:extLst>
          </p:cNvPr>
          <p:cNvPicPr>
            <a:picLocks noChangeAspect="1"/>
          </p:cNvPicPr>
          <p:nvPr/>
        </p:nvPicPr>
        <p:blipFill>
          <a:blip r:embed="rId4"/>
          <a:stretch>
            <a:fillRect/>
          </a:stretch>
        </p:blipFill>
        <p:spPr>
          <a:xfrm>
            <a:off x="8663796" y="1424797"/>
            <a:ext cx="2541917" cy="2541917"/>
          </a:xfrm>
          <a:prstGeom prst="rect">
            <a:avLst/>
          </a:prstGeom>
        </p:spPr>
      </p:pic>
      <p:sp>
        <p:nvSpPr>
          <p:cNvPr id="6" name="TextBox 5">
            <a:extLst>
              <a:ext uri="{FF2B5EF4-FFF2-40B4-BE49-F238E27FC236}">
                <a16:creationId xmlns:a16="http://schemas.microsoft.com/office/drawing/2014/main" xmlns="" id="{EFF3D743-4037-4229-9F78-81D4FB28CCB9}"/>
              </a:ext>
            </a:extLst>
          </p:cNvPr>
          <p:cNvSpPr txBox="1"/>
          <p:nvPr/>
        </p:nvSpPr>
        <p:spPr>
          <a:xfrm>
            <a:off x="525314" y="1431087"/>
            <a:ext cx="6855123" cy="22646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50000"/>
              </a:lnSpc>
            </a:pPr>
            <a:r>
              <a:rPr lang="en-US" sz="3200" b="1" i="1">
                <a:solidFill>
                  <a:schemeClr val="bg1"/>
                </a:solidFill>
              </a:rPr>
              <a:t>AUTHENTICATION OF MILITARY IMAGES USING </a:t>
            </a:r>
            <a:endParaRPr lang="en-US">
              <a:solidFill>
                <a:schemeClr val="bg1"/>
              </a:solidFill>
            </a:endParaRPr>
          </a:p>
          <a:p>
            <a:pPr algn="ctr">
              <a:lnSpc>
                <a:spcPct val="150000"/>
              </a:lnSpc>
            </a:pPr>
            <a:r>
              <a:rPr lang="en-US" sz="3200" b="1" i="1">
                <a:solidFill>
                  <a:schemeClr val="bg1"/>
                </a:solidFill>
              </a:rPr>
              <a:t>FRAGILE WATERMARKING </a:t>
            </a:r>
            <a:endParaRPr lang="en-US">
              <a:solidFill>
                <a:schemeClr val="bg1"/>
              </a:solidFill>
            </a:endParaRPr>
          </a:p>
        </p:txBody>
      </p:sp>
      <p:cxnSp>
        <p:nvCxnSpPr>
          <p:cNvPr id="10" name="Straight Arrow Connector 9">
            <a:extLst>
              <a:ext uri="{FF2B5EF4-FFF2-40B4-BE49-F238E27FC236}">
                <a16:creationId xmlns:a16="http://schemas.microsoft.com/office/drawing/2014/main" xmlns="" id="{394F47F9-2EC8-41C8-BB1E-19B7089C8B8A}"/>
              </a:ext>
            </a:extLst>
          </p:cNvPr>
          <p:cNvCxnSpPr/>
          <p:nvPr/>
        </p:nvCxnSpPr>
        <p:spPr>
          <a:xfrm>
            <a:off x="4386172" y="4695285"/>
            <a:ext cx="14377" cy="1408980"/>
          </a:xfrm>
          <a:prstGeom prst="straightConnector1">
            <a:avLst/>
          </a:prstGeom>
        </p:spPr>
        <p:style>
          <a:lnRef idx="3">
            <a:schemeClr val="accent3"/>
          </a:lnRef>
          <a:fillRef idx="0">
            <a:schemeClr val="accent3"/>
          </a:fillRef>
          <a:effectRef idx="2">
            <a:schemeClr val="accent3"/>
          </a:effectRef>
          <a:fontRef idx="minor">
            <a:schemeClr val="tx1"/>
          </a:fontRef>
        </p:style>
      </p:cxnSp>
      <p:sp>
        <p:nvSpPr>
          <p:cNvPr id="11" name="TextBox 10">
            <a:extLst>
              <a:ext uri="{FF2B5EF4-FFF2-40B4-BE49-F238E27FC236}">
                <a16:creationId xmlns:a16="http://schemas.microsoft.com/office/drawing/2014/main" xmlns="" id="{A5676330-FBF8-4EDF-B075-A49F33FCB595}"/>
              </a:ext>
            </a:extLst>
          </p:cNvPr>
          <p:cNvSpPr txBox="1"/>
          <p:nvPr/>
        </p:nvSpPr>
        <p:spPr>
          <a:xfrm>
            <a:off x="4836723" y="4592308"/>
            <a:ext cx="464101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By</a:t>
            </a:r>
          </a:p>
          <a:p>
            <a:r>
              <a:rPr lang="en-US"/>
              <a:t>Syed Tahseen Fathima               (16281A04B4)</a:t>
            </a:r>
          </a:p>
          <a:p>
            <a:r>
              <a:rPr lang="en-US" err="1"/>
              <a:t>Nallabolu</a:t>
            </a:r>
            <a:r>
              <a:rPr lang="en-US"/>
              <a:t> Dileep Kumar Reddy (16281A0490)</a:t>
            </a:r>
          </a:p>
          <a:p>
            <a:r>
              <a:rPr lang="en-US"/>
              <a:t>Kasuba </a:t>
            </a:r>
            <a:r>
              <a:rPr lang="en-US" err="1"/>
              <a:t>Saisriram</a:t>
            </a:r>
            <a:r>
              <a:rPr lang="en-US"/>
              <a:t>                      (16281A04B0)</a:t>
            </a:r>
          </a:p>
        </p:txBody>
      </p:sp>
    </p:spTree>
    <p:extLst>
      <p:ext uri="{BB962C8B-B14F-4D97-AF65-F5344CB8AC3E}">
        <p14:creationId xmlns:p14="http://schemas.microsoft.com/office/powerpoint/2010/main" xmlns=""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1" name="Rectangle 19">
            <a:extLst>
              <a:ext uri="{FF2B5EF4-FFF2-40B4-BE49-F238E27FC236}">
                <a16:creationId xmlns:a16="http://schemas.microsoft.com/office/drawing/2014/main" xmlns="" id="{CE8BCA1D-ACDF-4D63-9AA0-366C4F8553D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9EB98F24-3B7F-4D3B-8636-A291004C6BC0}"/>
              </a:ext>
            </a:extLst>
          </p:cNvPr>
          <p:cNvSpPr>
            <a:spLocks noGrp="1"/>
          </p:cNvSpPr>
          <p:nvPr>
            <p:ph type="title"/>
          </p:nvPr>
        </p:nvSpPr>
        <p:spPr>
          <a:xfrm>
            <a:off x="746228" y="1037967"/>
            <a:ext cx="3269751" cy="4709131"/>
          </a:xfrm>
        </p:spPr>
        <p:txBody>
          <a:bodyPr anchor="ctr">
            <a:normAutofit/>
          </a:bodyPr>
          <a:lstStyle/>
          <a:p>
            <a:r>
              <a:rPr lang="en-US" sz="4800" b="1">
                <a:solidFill>
                  <a:schemeClr val="accent1"/>
                </a:solidFill>
              </a:rPr>
              <a:t>mapping</a:t>
            </a:r>
          </a:p>
        </p:txBody>
      </p:sp>
      <p:sp>
        <p:nvSpPr>
          <p:cNvPr id="23" name="Rectangle 21">
            <a:extLst>
              <a:ext uri="{FF2B5EF4-FFF2-40B4-BE49-F238E27FC236}">
                <a16:creationId xmlns:a16="http://schemas.microsoft.com/office/drawing/2014/main" xmlns="" id="{5DB82E3F-D9C4-42E7-AABF-D760C2F561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3">
            <a:extLst>
              <a:ext uri="{FF2B5EF4-FFF2-40B4-BE49-F238E27FC236}">
                <a16:creationId xmlns:a16="http://schemas.microsoft.com/office/drawing/2014/main" xmlns="" id="{5F145784-B126-48E6-B33B-0BEA2EBF188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5">
            <a:extLst>
              <a:ext uri="{FF2B5EF4-FFF2-40B4-BE49-F238E27FC236}">
                <a16:creationId xmlns:a16="http://schemas.microsoft.com/office/drawing/2014/main" xmlns="" id="{06AD7FED-ECA8-4F84-9067-C1B1E9610F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7">
            <a:extLst>
              <a:ext uri="{FF2B5EF4-FFF2-40B4-BE49-F238E27FC236}">
                <a16:creationId xmlns:a16="http://schemas.microsoft.com/office/drawing/2014/main" xmlns="" id="{74DF12F2-5059-41AC-A8BD-D5E115CDC26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30" name="Content Placeholder 2">
            <a:extLst>
              <a:ext uri="{FF2B5EF4-FFF2-40B4-BE49-F238E27FC236}">
                <a16:creationId xmlns:a16="http://schemas.microsoft.com/office/drawing/2014/main" xmlns="" id="{1E711FEB-0FD8-48F7-A3CA-F0FEBDDE0B80}"/>
              </a:ext>
            </a:extLst>
          </p:cNvPr>
          <p:cNvGraphicFramePr>
            <a:graphicFrameLocks noGrp="1"/>
          </p:cNvGraphicFramePr>
          <p:nvPr>
            <p:ph idx="1"/>
            <p:extLst>
              <p:ext uri="{D42A27DB-BD31-4B8C-83A1-F6EECF244321}">
                <p14:modId xmlns:p14="http://schemas.microsoft.com/office/powerpoint/2010/main" xmlns="" val="239456525"/>
              </p:ext>
            </p:extLst>
          </p:nvPr>
        </p:nvGraphicFramePr>
        <p:xfrm>
          <a:off x="4445521" y="1431439"/>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15605839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BB83CC3-65B8-4FF2-B3F9-91ABE55EE093}"/>
              </a:ext>
            </a:extLst>
          </p:cNvPr>
          <p:cNvSpPr>
            <a:spLocks noGrp="1"/>
          </p:cNvSpPr>
          <p:nvPr>
            <p:ph type="title"/>
          </p:nvPr>
        </p:nvSpPr>
        <p:spPr/>
        <p:txBody>
          <a:bodyPr vert="horz" lIns="91440" tIns="45720" rIns="91440" bIns="45720" rtlCol="0" anchor="ctr">
            <a:normAutofit/>
          </a:bodyPr>
          <a:lstStyle/>
          <a:p>
            <a:pPr algn="ctr"/>
            <a:r>
              <a:rPr lang="en-US"/>
              <a:t>Watermark generation </a:t>
            </a:r>
          </a:p>
        </p:txBody>
      </p:sp>
      <p:sp>
        <p:nvSpPr>
          <p:cNvPr id="3" name="Content Placeholder 2">
            <a:extLst>
              <a:ext uri="{FF2B5EF4-FFF2-40B4-BE49-F238E27FC236}">
                <a16:creationId xmlns:a16="http://schemas.microsoft.com/office/drawing/2014/main" xmlns="" id="{A68BF2FE-93BA-4D07-B7F5-9226C25CF540}"/>
              </a:ext>
            </a:extLst>
          </p:cNvPr>
          <p:cNvSpPr>
            <a:spLocks noGrp="1"/>
          </p:cNvSpPr>
          <p:nvPr>
            <p:ph idx="1"/>
          </p:nvPr>
        </p:nvSpPr>
        <p:spPr>
          <a:xfrm>
            <a:off x="581192" y="2180496"/>
            <a:ext cx="11029615" cy="3735812"/>
          </a:xfrm>
        </p:spPr>
        <p:txBody>
          <a:bodyPr vert="horz" lIns="91440" tIns="45720" rIns="91440" bIns="45720" rtlCol="0" anchor="t">
            <a:normAutofit/>
          </a:bodyPr>
          <a:lstStyle/>
          <a:p>
            <a:pPr marL="305435" indent="-305435">
              <a:lnSpc>
                <a:spcPct val="150000"/>
              </a:lnSpc>
            </a:pPr>
            <a:r>
              <a:rPr lang="en-IN">
                <a:ea typeface="+mn-lt"/>
                <a:cs typeface="+mn-lt"/>
              </a:rPr>
              <a:t>This step includes generating authentication data and feature information as recovery data, both of them form watermark component. . For watermark generation we need to generate two authentication bits:</a:t>
            </a:r>
          </a:p>
          <a:p>
            <a:pPr marL="305435" indent="-305435" algn="just"/>
            <a:r>
              <a:rPr lang="en-IN" b="1">
                <a:ea typeface="+mn-lt"/>
                <a:cs typeface="+mn-lt"/>
              </a:rPr>
              <a:t>FIRST AUTHENTICATION BIT:</a:t>
            </a:r>
            <a:r>
              <a:rPr lang="en-IN">
                <a:ea typeface="+mn-lt"/>
                <a:cs typeface="+mn-lt"/>
              </a:rPr>
              <a:t> </a:t>
            </a:r>
            <a:endParaRPr lang="en-IN"/>
          </a:p>
          <a:p>
            <a:pPr marL="305435" indent="-305435">
              <a:lnSpc>
                <a:spcPct val="150000"/>
              </a:lnSpc>
            </a:pPr>
            <a:r>
              <a:rPr lang="en-IN">
                <a:ea typeface="+mn-lt"/>
                <a:cs typeface="+mn-lt"/>
              </a:rPr>
              <a:t>The generation of first authentication bit was using the most significant bit (MSB) value. In this method we are using 5 MSB bits of 8 binary bits, while 3 bit LSB values for the insertion process are used. </a:t>
            </a:r>
            <a:endParaRPr lang="en-IN"/>
          </a:p>
          <a:p>
            <a:pPr marL="305435" indent="-305435"/>
            <a:r>
              <a:rPr lang="en-IN">
                <a:ea typeface="+mn-lt"/>
                <a:cs typeface="+mn-lt"/>
              </a:rPr>
              <a:t>Here we generate a random number key</a:t>
            </a:r>
            <a:r>
              <a:rPr lang="en-IN" baseline="-25000">
                <a:ea typeface="+mn-lt"/>
                <a:cs typeface="+mn-lt"/>
              </a:rPr>
              <a:t>2</a:t>
            </a:r>
            <a:r>
              <a:rPr lang="en-IN">
                <a:ea typeface="+mn-lt"/>
                <a:cs typeface="+mn-lt"/>
              </a:rPr>
              <a:t> using a seed value.</a:t>
            </a:r>
            <a:endParaRPr lang="en-IN"/>
          </a:p>
          <a:p>
            <a:pPr marL="0" indent="0">
              <a:lnSpc>
                <a:spcPct val="150000"/>
              </a:lnSpc>
              <a:buNone/>
            </a:pPr>
            <a:endParaRPr lang="en-IN"/>
          </a:p>
          <a:p>
            <a:pPr marL="305435" indent="-305435">
              <a:lnSpc>
                <a:spcPct val="150000"/>
              </a:lnSpc>
            </a:pPr>
            <a:endParaRPr lang="en-IN"/>
          </a:p>
        </p:txBody>
      </p:sp>
      <p:pic>
        <p:nvPicPr>
          <p:cNvPr id="4" name="Picture 4" descr="A screenshot of a cell phone&#10;&#10;Description generated with very high confidence">
            <a:extLst>
              <a:ext uri="{FF2B5EF4-FFF2-40B4-BE49-F238E27FC236}">
                <a16:creationId xmlns:a16="http://schemas.microsoft.com/office/drawing/2014/main" xmlns="" id="{A966824B-2957-4066-921D-15EC23EC113A}"/>
              </a:ext>
            </a:extLst>
          </p:cNvPr>
          <p:cNvPicPr>
            <a:picLocks noChangeAspect="1"/>
          </p:cNvPicPr>
          <p:nvPr/>
        </p:nvPicPr>
        <p:blipFill>
          <a:blip r:embed="rId2"/>
          <a:stretch>
            <a:fillRect/>
          </a:stretch>
        </p:blipFill>
        <p:spPr>
          <a:xfrm>
            <a:off x="4067445" y="4970792"/>
            <a:ext cx="3366997" cy="1387774"/>
          </a:xfrm>
          <a:prstGeom prst="rect">
            <a:avLst/>
          </a:prstGeom>
        </p:spPr>
      </p:pic>
    </p:spTree>
    <p:extLst>
      <p:ext uri="{BB962C8B-B14F-4D97-AF65-F5344CB8AC3E}">
        <p14:creationId xmlns:p14="http://schemas.microsoft.com/office/powerpoint/2010/main" xmlns="" val="3248760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69C40D-D97D-4282-9805-A3C82D688F96}"/>
              </a:ext>
            </a:extLst>
          </p:cNvPr>
          <p:cNvSpPr>
            <a:spLocks noGrp="1"/>
          </p:cNvSpPr>
          <p:nvPr>
            <p:ph type="ctrTitle"/>
          </p:nvPr>
        </p:nvSpPr>
        <p:spPr>
          <a:xfrm>
            <a:off x="595568" y="1092318"/>
            <a:ext cx="10993549" cy="1475013"/>
          </a:xfrm>
        </p:spPr>
        <p:txBody>
          <a:bodyPr>
            <a:normAutofit/>
          </a:bodyPr>
          <a:lstStyle/>
          <a:p>
            <a:pPr algn="just">
              <a:lnSpc>
                <a:spcPct val="150000"/>
              </a:lnSpc>
            </a:pPr>
            <a:r>
              <a:rPr lang="en-IN" sz="1800" b="1">
                <a:ea typeface="+mj-lt"/>
                <a:cs typeface="+mj-lt"/>
              </a:rPr>
              <a:t>SECOND AUTHENTICATION BIT</a:t>
            </a:r>
            <a:r>
              <a:rPr lang="en-US" sz="1800">
                <a:ea typeface="+mj-lt"/>
                <a:cs typeface="+mj-lt"/>
              </a:rPr>
              <a:t> </a:t>
            </a:r>
            <a:endParaRPr lang="en-US" sz="1800"/>
          </a:p>
          <a:p>
            <a:pPr>
              <a:lnSpc>
                <a:spcPct val="150000"/>
              </a:lnSpc>
            </a:pPr>
            <a:r>
              <a:rPr lang="en-IN" sz="1800">
                <a:ea typeface="+mj-lt"/>
                <a:cs typeface="+mj-lt"/>
              </a:rPr>
              <a:t>          </a:t>
            </a:r>
            <a:r>
              <a:rPr lang="en-IN" sz="1800" cap="none">
                <a:ea typeface="+mj-lt"/>
                <a:cs typeface="+mj-lt"/>
              </a:rPr>
              <a:t>  This method used check bit as the part of bit authentication; it implemented a random redundancy check and pixel mean values of each block using thresold value</a:t>
            </a:r>
            <a:endParaRPr lang="en-US" sz="1800" cap="none"/>
          </a:p>
        </p:txBody>
      </p:sp>
      <p:pic>
        <p:nvPicPr>
          <p:cNvPr id="4" name="Picture 4" descr="A picture containing clock&#10;&#10;Description generated with very high confidence">
            <a:extLst>
              <a:ext uri="{FF2B5EF4-FFF2-40B4-BE49-F238E27FC236}">
                <a16:creationId xmlns:a16="http://schemas.microsoft.com/office/drawing/2014/main" xmlns="" id="{953F8347-0B74-4F84-8025-874A44417EDF}"/>
              </a:ext>
            </a:extLst>
          </p:cNvPr>
          <p:cNvPicPr>
            <a:picLocks noChangeAspect="1"/>
          </p:cNvPicPr>
          <p:nvPr/>
        </p:nvPicPr>
        <p:blipFill>
          <a:blip r:embed="rId2"/>
          <a:stretch>
            <a:fillRect/>
          </a:stretch>
        </p:blipFill>
        <p:spPr>
          <a:xfrm>
            <a:off x="1115683" y="3310727"/>
            <a:ext cx="3879010" cy="2781337"/>
          </a:xfrm>
          <a:prstGeom prst="rect">
            <a:avLst/>
          </a:prstGeom>
        </p:spPr>
      </p:pic>
      <p:pic>
        <p:nvPicPr>
          <p:cNvPr id="5" name="Picture 5" descr="A close up of a logo&#10;&#10;Description generated with very high confidence">
            <a:extLst>
              <a:ext uri="{FF2B5EF4-FFF2-40B4-BE49-F238E27FC236}">
                <a16:creationId xmlns:a16="http://schemas.microsoft.com/office/drawing/2014/main" xmlns="" id="{632B53AD-5FE7-47D1-8C15-D16EF6FF65D5}"/>
              </a:ext>
            </a:extLst>
          </p:cNvPr>
          <p:cNvPicPr>
            <a:picLocks noChangeAspect="1"/>
          </p:cNvPicPr>
          <p:nvPr/>
        </p:nvPicPr>
        <p:blipFill rotWithShape="1">
          <a:blip r:embed="rId3"/>
          <a:srcRect t="208" r="10247" b="521"/>
          <a:stretch/>
        </p:blipFill>
        <p:spPr>
          <a:xfrm>
            <a:off x="6147759" y="3311502"/>
            <a:ext cx="3649270" cy="2728123"/>
          </a:xfrm>
          <a:prstGeom prst="rect">
            <a:avLst/>
          </a:prstGeom>
        </p:spPr>
      </p:pic>
      <p:sp>
        <p:nvSpPr>
          <p:cNvPr id="6" name="Arrow: Right 5">
            <a:extLst>
              <a:ext uri="{FF2B5EF4-FFF2-40B4-BE49-F238E27FC236}">
                <a16:creationId xmlns:a16="http://schemas.microsoft.com/office/drawing/2014/main" xmlns="" id="{17FFF466-09CD-487D-9370-218813875698}"/>
              </a:ext>
            </a:extLst>
          </p:cNvPr>
          <p:cNvSpPr/>
          <p:nvPr/>
        </p:nvSpPr>
        <p:spPr>
          <a:xfrm>
            <a:off x="5074834" y="4293741"/>
            <a:ext cx="977660" cy="48883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xmlns="" val="2820876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xmlns="" id="{1A59258C-AAC2-41CD-973C-7439B122A3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a:p>
        </p:txBody>
      </p:sp>
      <p:sp>
        <p:nvSpPr>
          <p:cNvPr id="6" name="Rectangle 9">
            <a:extLst>
              <a:ext uri="{FF2B5EF4-FFF2-40B4-BE49-F238E27FC236}">
                <a16:creationId xmlns:a16="http://schemas.microsoft.com/office/drawing/2014/main" xmlns="" id="{54516B72-0116-42B2-82A2-B11218A3663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7168548F-E988-4DE3-806D-3F86B1B10DB9}"/>
              </a:ext>
            </a:extLst>
          </p:cNvPr>
          <p:cNvSpPr>
            <a:spLocks noGrp="1"/>
          </p:cNvSpPr>
          <p:nvPr>
            <p:ph type="title"/>
          </p:nvPr>
        </p:nvSpPr>
        <p:spPr>
          <a:xfrm>
            <a:off x="470940" y="1033389"/>
            <a:ext cx="5343840" cy="4825409"/>
          </a:xfrm>
        </p:spPr>
        <p:txBody>
          <a:bodyPr vert="horz" lIns="91440" tIns="45720" rIns="91440" bIns="45720" rtlCol="0" anchor="t">
            <a:normAutofit/>
          </a:bodyPr>
          <a:lstStyle/>
          <a:p>
            <a:pPr>
              <a:lnSpc>
                <a:spcPct val="150000"/>
              </a:lnSpc>
              <a:spcBef>
                <a:spcPts val="0"/>
              </a:spcBef>
            </a:pPr>
            <a:r>
              <a:rPr lang="en-US" sz="3200" b="1" i="1" dirty="0">
                <a:solidFill>
                  <a:srgbClr val="FFFFFF"/>
                </a:solidFill>
              </a:rPr>
              <a:t>Watermark embedding</a:t>
            </a:r>
            <a:r>
              <a:rPr lang="en-US" sz="3200" b="1" i="1" dirty="0"/>
              <a:t/>
            </a:r>
            <a:br>
              <a:rPr lang="en-US" sz="3200" b="1" i="1" dirty="0"/>
            </a:br>
            <a:r>
              <a:rPr lang="en-US" sz="3200" b="1" i="1" dirty="0"/>
              <a:t/>
            </a:r>
            <a:br>
              <a:rPr lang="en-US" sz="3200" b="1" i="1" dirty="0"/>
            </a:br>
            <a:r>
              <a:rPr lang="en-US" sz="1800" cap="none" dirty="0">
                <a:solidFill>
                  <a:schemeClr val="accent3"/>
                </a:solidFill>
              </a:rPr>
              <a:t>In the watermark embedding procedure, the LSB of each block is replaced with the watermarked bits, while the MSB of the original image is kept unchanged.</a:t>
            </a:r>
            <a:r>
              <a:rPr lang="en-US" sz="1800" cap="none" dirty="0"/>
              <a:t/>
            </a:r>
            <a:br>
              <a:rPr lang="en-US" sz="1800" cap="none" dirty="0"/>
            </a:br>
            <a:r>
              <a:rPr lang="en-US" sz="1800" cap="none" dirty="0">
                <a:solidFill>
                  <a:schemeClr val="accent3"/>
                </a:solidFill>
              </a:rPr>
              <a:t>The detection bits replace the </a:t>
            </a:r>
            <a:r>
              <a:rPr lang="en-US" sz="1800" cap="none" dirty="0" err="1">
                <a:solidFill>
                  <a:schemeClr val="accent3"/>
                </a:solidFill>
              </a:rPr>
              <a:t>mxn</a:t>
            </a:r>
            <a:r>
              <a:rPr lang="en-US" sz="1800" cap="none" dirty="0">
                <a:solidFill>
                  <a:schemeClr val="accent3"/>
                </a:solidFill>
              </a:rPr>
              <a:t> blocks in the LSB and the recovery bits replace the corresponding block in the LSB 3, LSB2 and LSB1.</a:t>
            </a:r>
            <a:r>
              <a:rPr lang="en-US" sz="1800" cap="none" dirty="0"/>
              <a:t/>
            </a:r>
            <a:br>
              <a:rPr lang="en-US" sz="1800" cap="none" dirty="0"/>
            </a:br>
            <a:endParaRPr lang="en-US" sz="3200" b="1" i="1">
              <a:solidFill>
                <a:schemeClr val="accent3"/>
              </a:solidFill>
            </a:endParaRPr>
          </a:p>
        </p:txBody>
      </p:sp>
      <p:sp>
        <p:nvSpPr>
          <p:cNvPr id="7" name="Rectangle 11">
            <a:extLst>
              <a:ext uri="{FF2B5EF4-FFF2-40B4-BE49-F238E27FC236}">
                <a16:creationId xmlns:a16="http://schemas.microsoft.com/office/drawing/2014/main" xmlns="" id="{7CDB507F-21B7-4C27-B0FC-D9C465C6DB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13">
            <a:extLst>
              <a:ext uri="{FF2B5EF4-FFF2-40B4-BE49-F238E27FC236}">
                <a16:creationId xmlns:a16="http://schemas.microsoft.com/office/drawing/2014/main" xmlns="" id="{7AB1AE17-B7A3-4363-95CD-25441E2FF1F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10" descr="A large ship in a body of water&#10;&#10;Description generated with very high confidence">
            <a:extLst>
              <a:ext uri="{FF2B5EF4-FFF2-40B4-BE49-F238E27FC236}">
                <a16:creationId xmlns:a16="http://schemas.microsoft.com/office/drawing/2014/main" xmlns="" id="{99D6E218-77CC-46BE-BB4B-9338DC3ECA59}"/>
              </a:ext>
            </a:extLst>
          </p:cNvPr>
          <p:cNvPicPr>
            <a:picLocks noChangeAspect="1"/>
          </p:cNvPicPr>
          <p:nvPr/>
        </p:nvPicPr>
        <p:blipFill>
          <a:blip r:embed="rId2"/>
          <a:stretch>
            <a:fillRect/>
          </a:stretch>
        </p:blipFill>
        <p:spPr>
          <a:xfrm>
            <a:off x="7039155" y="1029404"/>
            <a:ext cx="3390181" cy="1909341"/>
          </a:xfrm>
          <a:prstGeom prst="rect">
            <a:avLst/>
          </a:prstGeom>
        </p:spPr>
      </p:pic>
      <p:pic>
        <p:nvPicPr>
          <p:cNvPr id="11" name="Picture 12" descr="A close up of a logo&#10;&#10;Description generated with high confidence">
            <a:extLst>
              <a:ext uri="{FF2B5EF4-FFF2-40B4-BE49-F238E27FC236}">
                <a16:creationId xmlns:a16="http://schemas.microsoft.com/office/drawing/2014/main" xmlns="" id="{7DE4F0A2-875A-4ED2-8BAD-B5210BDEA3F6}"/>
              </a:ext>
            </a:extLst>
          </p:cNvPr>
          <p:cNvPicPr>
            <a:picLocks noChangeAspect="1"/>
          </p:cNvPicPr>
          <p:nvPr/>
        </p:nvPicPr>
        <p:blipFill>
          <a:blip r:embed="rId3"/>
          <a:stretch>
            <a:fillRect/>
          </a:stretch>
        </p:blipFill>
        <p:spPr>
          <a:xfrm>
            <a:off x="7758022" y="1471693"/>
            <a:ext cx="3577086" cy="2002423"/>
          </a:xfrm>
          <a:prstGeom prst="rect">
            <a:avLst/>
          </a:prstGeom>
        </p:spPr>
      </p:pic>
      <p:pic>
        <p:nvPicPr>
          <p:cNvPr id="13" name="Picture 14" descr="A ship on the water&#10;&#10;Description generated with very high confidence">
            <a:extLst>
              <a:ext uri="{FF2B5EF4-FFF2-40B4-BE49-F238E27FC236}">
                <a16:creationId xmlns:a16="http://schemas.microsoft.com/office/drawing/2014/main" xmlns="" id="{06F75BEA-1A83-46DE-99DE-64218418AF22}"/>
              </a:ext>
            </a:extLst>
          </p:cNvPr>
          <p:cNvPicPr>
            <a:picLocks noChangeAspect="1"/>
          </p:cNvPicPr>
          <p:nvPr/>
        </p:nvPicPr>
        <p:blipFill>
          <a:blip r:embed="rId4"/>
          <a:stretch>
            <a:fillRect/>
          </a:stretch>
        </p:blipFill>
        <p:spPr>
          <a:xfrm>
            <a:off x="6277155" y="4198689"/>
            <a:ext cx="5561160" cy="2658808"/>
          </a:xfrm>
          <a:prstGeom prst="rect">
            <a:avLst/>
          </a:prstGeom>
        </p:spPr>
      </p:pic>
      <p:sp>
        <p:nvSpPr>
          <p:cNvPr id="15" name="Arrow: Down 14">
            <a:extLst>
              <a:ext uri="{FF2B5EF4-FFF2-40B4-BE49-F238E27FC236}">
                <a16:creationId xmlns:a16="http://schemas.microsoft.com/office/drawing/2014/main" xmlns="" id="{CE8765EA-E408-43E1-9AD6-4B4E3BF510CF}"/>
              </a:ext>
            </a:extLst>
          </p:cNvPr>
          <p:cNvSpPr/>
          <p:nvPr/>
        </p:nvSpPr>
        <p:spPr>
          <a:xfrm>
            <a:off x="8729154" y="3486135"/>
            <a:ext cx="316303" cy="603850"/>
          </a:xfrm>
          <a:prstGeom prst="down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xmlns="" val="10596188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large ship in a body of water&#10;&#10;Description generated with very high confidence">
            <a:extLst>
              <a:ext uri="{FF2B5EF4-FFF2-40B4-BE49-F238E27FC236}">
                <a16:creationId xmlns:a16="http://schemas.microsoft.com/office/drawing/2014/main" xmlns="" id="{6996DC5F-A24C-457B-8B23-923CE45665F0}"/>
              </a:ext>
            </a:extLst>
          </p:cNvPr>
          <p:cNvPicPr>
            <a:picLocks noChangeAspect="1"/>
          </p:cNvPicPr>
          <p:nvPr/>
        </p:nvPicPr>
        <p:blipFill>
          <a:blip r:embed="rId2"/>
          <a:stretch>
            <a:fillRect/>
          </a:stretch>
        </p:blipFill>
        <p:spPr>
          <a:xfrm>
            <a:off x="770626" y="1089729"/>
            <a:ext cx="2743200" cy="1544278"/>
          </a:xfrm>
          <a:prstGeom prst="rect">
            <a:avLst/>
          </a:prstGeom>
        </p:spPr>
      </p:pic>
      <p:pic>
        <p:nvPicPr>
          <p:cNvPr id="4" name="Picture 4" descr="A black and white photo of a ship&#10;&#10;Description generated with high confidence">
            <a:extLst>
              <a:ext uri="{FF2B5EF4-FFF2-40B4-BE49-F238E27FC236}">
                <a16:creationId xmlns:a16="http://schemas.microsoft.com/office/drawing/2014/main" xmlns="" id="{E2C7CD1D-1DCF-4098-9DCE-F1E8101881FD}"/>
              </a:ext>
            </a:extLst>
          </p:cNvPr>
          <p:cNvPicPr>
            <a:picLocks noChangeAspect="1"/>
          </p:cNvPicPr>
          <p:nvPr/>
        </p:nvPicPr>
        <p:blipFill>
          <a:blip r:embed="rId3"/>
          <a:stretch>
            <a:fillRect/>
          </a:stretch>
        </p:blipFill>
        <p:spPr>
          <a:xfrm>
            <a:off x="4595004" y="1089905"/>
            <a:ext cx="2743200" cy="1543926"/>
          </a:xfrm>
          <a:prstGeom prst="rect">
            <a:avLst/>
          </a:prstGeom>
        </p:spPr>
      </p:pic>
      <p:pic>
        <p:nvPicPr>
          <p:cNvPr id="5" name="Picture 5" descr="A black sign with white text&#10;&#10;Description generated with high confidence">
            <a:extLst>
              <a:ext uri="{FF2B5EF4-FFF2-40B4-BE49-F238E27FC236}">
                <a16:creationId xmlns:a16="http://schemas.microsoft.com/office/drawing/2014/main" xmlns="" id="{9F472EAE-21B7-43AB-8AA2-379235275499}"/>
              </a:ext>
            </a:extLst>
          </p:cNvPr>
          <p:cNvPicPr>
            <a:picLocks noChangeAspect="1"/>
          </p:cNvPicPr>
          <p:nvPr/>
        </p:nvPicPr>
        <p:blipFill>
          <a:blip r:embed="rId4"/>
          <a:stretch>
            <a:fillRect/>
          </a:stretch>
        </p:blipFill>
        <p:spPr>
          <a:xfrm>
            <a:off x="8520022" y="1091212"/>
            <a:ext cx="2743200" cy="1541311"/>
          </a:xfrm>
          <a:prstGeom prst="rect">
            <a:avLst/>
          </a:prstGeom>
        </p:spPr>
      </p:pic>
      <p:pic>
        <p:nvPicPr>
          <p:cNvPr id="6" name="Picture 6" descr="A large ship in a body of water&#10;&#10;Description generated with very high confidence">
            <a:extLst>
              <a:ext uri="{FF2B5EF4-FFF2-40B4-BE49-F238E27FC236}">
                <a16:creationId xmlns:a16="http://schemas.microsoft.com/office/drawing/2014/main" xmlns="" id="{46F00683-6568-4153-AA56-A52969B41476}"/>
              </a:ext>
            </a:extLst>
          </p:cNvPr>
          <p:cNvPicPr>
            <a:picLocks noChangeAspect="1"/>
          </p:cNvPicPr>
          <p:nvPr/>
        </p:nvPicPr>
        <p:blipFill>
          <a:blip r:embed="rId5"/>
          <a:stretch>
            <a:fillRect/>
          </a:stretch>
        </p:blipFill>
        <p:spPr>
          <a:xfrm>
            <a:off x="770626" y="4024365"/>
            <a:ext cx="2743200" cy="1540968"/>
          </a:xfrm>
          <a:prstGeom prst="rect">
            <a:avLst/>
          </a:prstGeom>
        </p:spPr>
      </p:pic>
      <p:pic>
        <p:nvPicPr>
          <p:cNvPr id="7" name="Picture 7" descr="A ship on the water&#10;&#10;Description generated with high confidence">
            <a:extLst>
              <a:ext uri="{FF2B5EF4-FFF2-40B4-BE49-F238E27FC236}">
                <a16:creationId xmlns:a16="http://schemas.microsoft.com/office/drawing/2014/main" xmlns="" id="{05E5B065-F528-452C-9894-A3395644C998}"/>
              </a:ext>
            </a:extLst>
          </p:cNvPr>
          <p:cNvPicPr>
            <a:picLocks noChangeAspect="1"/>
          </p:cNvPicPr>
          <p:nvPr/>
        </p:nvPicPr>
        <p:blipFill>
          <a:blip r:embed="rId6"/>
          <a:stretch>
            <a:fillRect/>
          </a:stretch>
        </p:blipFill>
        <p:spPr>
          <a:xfrm>
            <a:off x="4551872" y="4022371"/>
            <a:ext cx="2743200" cy="1544957"/>
          </a:xfrm>
          <a:prstGeom prst="rect">
            <a:avLst/>
          </a:prstGeom>
        </p:spPr>
      </p:pic>
      <p:pic>
        <p:nvPicPr>
          <p:cNvPr id="8" name="Picture 8" descr="A vintage photo of a sign&#10;&#10;Description generated with high confidence">
            <a:extLst>
              <a:ext uri="{FF2B5EF4-FFF2-40B4-BE49-F238E27FC236}">
                <a16:creationId xmlns:a16="http://schemas.microsoft.com/office/drawing/2014/main" xmlns="" id="{D4647C0F-10B5-4BA7-A046-F3A46669CF95}"/>
              </a:ext>
            </a:extLst>
          </p:cNvPr>
          <p:cNvPicPr>
            <a:picLocks noChangeAspect="1"/>
          </p:cNvPicPr>
          <p:nvPr/>
        </p:nvPicPr>
        <p:blipFill>
          <a:blip r:embed="rId7"/>
          <a:stretch>
            <a:fillRect/>
          </a:stretch>
        </p:blipFill>
        <p:spPr>
          <a:xfrm>
            <a:off x="8462513" y="4023237"/>
            <a:ext cx="2743200" cy="1543224"/>
          </a:xfrm>
          <a:prstGeom prst="rect">
            <a:avLst/>
          </a:prstGeom>
        </p:spPr>
      </p:pic>
      <p:sp>
        <p:nvSpPr>
          <p:cNvPr id="9" name="TextBox 8">
            <a:extLst>
              <a:ext uri="{FF2B5EF4-FFF2-40B4-BE49-F238E27FC236}">
                <a16:creationId xmlns:a16="http://schemas.microsoft.com/office/drawing/2014/main" xmlns="" id="{4DA9B94B-3857-41FA-9978-E60B18370A93}"/>
              </a:ext>
            </a:extLst>
          </p:cNvPr>
          <p:cNvSpPr txBox="1"/>
          <p:nvPr/>
        </p:nvSpPr>
        <p:spPr>
          <a:xfrm>
            <a:off x="770626" y="612476"/>
            <a:ext cx="291572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Noiseless watermark</a:t>
            </a:r>
          </a:p>
        </p:txBody>
      </p:sp>
      <p:sp>
        <p:nvSpPr>
          <p:cNvPr id="10" name="TextBox 9">
            <a:extLst>
              <a:ext uri="{FF2B5EF4-FFF2-40B4-BE49-F238E27FC236}">
                <a16:creationId xmlns:a16="http://schemas.microsoft.com/office/drawing/2014/main" xmlns="" id="{3CF692A4-CA30-4BB4-87E6-1600D525C24A}"/>
              </a:ext>
            </a:extLst>
          </p:cNvPr>
          <p:cNvSpPr txBox="1"/>
          <p:nvPr/>
        </p:nvSpPr>
        <p:spPr>
          <a:xfrm>
            <a:off x="769727" y="3515804"/>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Noisy watermark</a:t>
            </a:r>
          </a:p>
        </p:txBody>
      </p:sp>
      <p:sp>
        <p:nvSpPr>
          <p:cNvPr id="11" name="TextBox 10">
            <a:extLst>
              <a:ext uri="{FF2B5EF4-FFF2-40B4-BE49-F238E27FC236}">
                <a16:creationId xmlns:a16="http://schemas.microsoft.com/office/drawing/2014/main" xmlns="" id="{036E9B69-8BE3-414C-B862-39813B5E624C}"/>
              </a:ext>
            </a:extLst>
          </p:cNvPr>
          <p:cNvSpPr txBox="1"/>
          <p:nvPr/>
        </p:nvSpPr>
        <p:spPr>
          <a:xfrm>
            <a:off x="1085131" y="283916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Low Bitplane value  </a:t>
            </a:r>
          </a:p>
        </p:txBody>
      </p:sp>
      <p:sp>
        <p:nvSpPr>
          <p:cNvPr id="2" name="TextBox 1">
            <a:extLst>
              <a:ext uri="{FF2B5EF4-FFF2-40B4-BE49-F238E27FC236}">
                <a16:creationId xmlns:a16="http://schemas.microsoft.com/office/drawing/2014/main" xmlns="" id="{1CE5F836-6637-4FFD-BB66-A837892DAE6B}"/>
              </a:ext>
            </a:extLst>
          </p:cNvPr>
          <p:cNvSpPr txBox="1"/>
          <p:nvPr/>
        </p:nvSpPr>
        <p:spPr>
          <a:xfrm>
            <a:off x="4836723" y="283827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Medium bitpane value</a:t>
            </a:r>
          </a:p>
        </p:txBody>
      </p:sp>
      <p:sp>
        <p:nvSpPr>
          <p:cNvPr id="12" name="TextBox 11">
            <a:extLst>
              <a:ext uri="{FF2B5EF4-FFF2-40B4-BE49-F238E27FC236}">
                <a16:creationId xmlns:a16="http://schemas.microsoft.com/office/drawing/2014/main" xmlns="" id="{A3D313B9-CD86-4594-AAC3-292A7F31BEA1}"/>
              </a:ext>
            </a:extLst>
          </p:cNvPr>
          <p:cNvSpPr txBox="1"/>
          <p:nvPr/>
        </p:nvSpPr>
        <p:spPr>
          <a:xfrm>
            <a:off x="8847108" y="283737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High bitplane value </a:t>
            </a:r>
          </a:p>
        </p:txBody>
      </p:sp>
      <p:sp>
        <p:nvSpPr>
          <p:cNvPr id="13" name="TextBox 12">
            <a:extLst>
              <a:ext uri="{FF2B5EF4-FFF2-40B4-BE49-F238E27FC236}">
                <a16:creationId xmlns:a16="http://schemas.microsoft.com/office/drawing/2014/main" xmlns="" id="{BA64C9F5-28A6-4AE1-9851-B3718642E02C}"/>
              </a:ext>
            </a:extLst>
          </p:cNvPr>
          <p:cNvSpPr txBox="1"/>
          <p:nvPr/>
        </p:nvSpPr>
        <p:spPr>
          <a:xfrm>
            <a:off x="1197454" y="579820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Low Bitplane value</a:t>
            </a:r>
            <a:endParaRPr lang="en-US"/>
          </a:p>
        </p:txBody>
      </p:sp>
      <p:sp>
        <p:nvSpPr>
          <p:cNvPr id="14" name="TextBox 13">
            <a:extLst>
              <a:ext uri="{FF2B5EF4-FFF2-40B4-BE49-F238E27FC236}">
                <a16:creationId xmlns:a16="http://schemas.microsoft.com/office/drawing/2014/main" xmlns="" id="{6E9EE868-DFD3-4352-96F8-FC4DC7517007}"/>
              </a:ext>
            </a:extLst>
          </p:cNvPr>
          <p:cNvSpPr txBox="1"/>
          <p:nvPr/>
        </p:nvSpPr>
        <p:spPr>
          <a:xfrm>
            <a:off x="8845310" y="579731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High bitplane value </a:t>
            </a:r>
          </a:p>
          <a:p>
            <a:pPr algn="l"/>
            <a:endParaRPr lang="en-US"/>
          </a:p>
        </p:txBody>
      </p:sp>
      <p:sp>
        <p:nvSpPr>
          <p:cNvPr id="15" name="TextBox 14">
            <a:extLst>
              <a:ext uri="{FF2B5EF4-FFF2-40B4-BE49-F238E27FC236}">
                <a16:creationId xmlns:a16="http://schemas.microsoft.com/office/drawing/2014/main" xmlns="" id="{C2C17F12-95C7-4C50-86B2-1E80FD86F045}"/>
              </a:ext>
            </a:extLst>
          </p:cNvPr>
          <p:cNvSpPr txBox="1"/>
          <p:nvPr/>
        </p:nvSpPr>
        <p:spPr>
          <a:xfrm>
            <a:off x="4833129" y="5796412"/>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Medium bitpane value</a:t>
            </a:r>
          </a:p>
          <a:p>
            <a:pPr algn="l"/>
            <a:endParaRPr lang="en-US"/>
          </a:p>
        </p:txBody>
      </p:sp>
    </p:spTree>
    <p:extLst>
      <p:ext uri="{BB962C8B-B14F-4D97-AF65-F5344CB8AC3E}">
        <p14:creationId xmlns:p14="http://schemas.microsoft.com/office/powerpoint/2010/main" xmlns="" val="1764497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1A59258C-AAC2-41CD-973C-7439B122A3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a:p>
        </p:txBody>
      </p:sp>
      <p:sp>
        <p:nvSpPr>
          <p:cNvPr id="10" name="Rectangle 9">
            <a:extLst>
              <a:ext uri="{FF2B5EF4-FFF2-40B4-BE49-F238E27FC236}">
                <a16:creationId xmlns:a16="http://schemas.microsoft.com/office/drawing/2014/main" xmlns="" id="{54516B72-0116-42B2-82A2-B11218A3663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FB189254-5214-4E99-B64B-C79AB983BFD5}"/>
              </a:ext>
            </a:extLst>
          </p:cNvPr>
          <p:cNvSpPr>
            <a:spLocks noGrp="1"/>
          </p:cNvSpPr>
          <p:nvPr>
            <p:ph type="title"/>
          </p:nvPr>
        </p:nvSpPr>
        <p:spPr>
          <a:xfrm>
            <a:off x="723678" y="1862231"/>
            <a:ext cx="4826256" cy="4825409"/>
          </a:xfrm>
        </p:spPr>
        <p:txBody>
          <a:bodyPr vert="horz" lIns="91440" tIns="45720" rIns="91440" bIns="45720" rtlCol="0" anchor="t">
            <a:normAutofit fontScale="90000"/>
          </a:bodyPr>
          <a:lstStyle/>
          <a:p>
            <a:pPr algn="ctr">
              <a:lnSpc>
                <a:spcPct val="150000"/>
              </a:lnSpc>
            </a:pPr>
            <a:r>
              <a:rPr lang="en-US" sz="5400" dirty="0">
                <a:ea typeface="+mj-lt"/>
                <a:cs typeface="+mj-lt"/>
              </a:rPr>
              <a:t>WATERMARK DETECTION AND RECOVERY</a:t>
            </a:r>
            <a:endParaRPr lang="en-US"/>
          </a:p>
          <a:p>
            <a:pPr algn="just">
              <a:lnSpc>
                <a:spcPct val="150000"/>
              </a:lnSpc>
            </a:pPr>
            <a:r>
              <a:rPr lang="en-US" sz="5400" dirty="0"/>
              <a:t/>
            </a:r>
            <a:br>
              <a:rPr lang="en-US" sz="5400" dirty="0"/>
            </a:br>
            <a:endParaRPr lang="en-IN" sz="1800" cap="none">
              <a:solidFill>
                <a:schemeClr val="accent3"/>
              </a:solidFill>
            </a:endParaRPr>
          </a:p>
        </p:txBody>
      </p:sp>
      <p:sp>
        <p:nvSpPr>
          <p:cNvPr id="12" name="Rectangle 11">
            <a:extLst>
              <a:ext uri="{FF2B5EF4-FFF2-40B4-BE49-F238E27FC236}">
                <a16:creationId xmlns:a16="http://schemas.microsoft.com/office/drawing/2014/main" xmlns="" id="{7CDB507F-21B7-4C27-B0FC-D9C465C6DB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xmlns="" id="{7AB1AE17-B7A3-4363-95CD-25441E2FF1F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4" name="Rectangle 3">
            <a:extLst>
              <a:ext uri="{FF2B5EF4-FFF2-40B4-BE49-F238E27FC236}">
                <a16:creationId xmlns:a16="http://schemas.microsoft.com/office/drawing/2014/main" xmlns="" id="{F555104C-F44F-459A-9D23-91B2CEDA1A87}"/>
              </a:ext>
            </a:extLst>
          </p:cNvPr>
          <p:cNvSpPr/>
          <p:nvPr/>
        </p:nvSpPr>
        <p:spPr>
          <a:xfrm>
            <a:off x="7378460" y="829575"/>
            <a:ext cx="3450565" cy="40256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Mapping blocks</a:t>
            </a:r>
          </a:p>
        </p:txBody>
      </p:sp>
      <p:sp>
        <p:nvSpPr>
          <p:cNvPr id="6" name="Rectangle 5">
            <a:extLst>
              <a:ext uri="{FF2B5EF4-FFF2-40B4-BE49-F238E27FC236}">
                <a16:creationId xmlns:a16="http://schemas.microsoft.com/office/drawing/2014/main" xmlns="" id="{D7A0B344-51A5-4199-95E2-FDBE16BDED3A}"/>
              </a:ext>
            </a:extLst>
          </p:cNvPr>
          <p:cNvSpPr/>
          <p:nvPr/>
        </p:nvSpPr>
        <p:spPr>
          <a:xfrm>
            <a:off x="7218513" y="152041"/>
            <a:ext cx="3853130" cy="4169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Watermarked image</a:t>
            </a:r>
          </a:p>
        </p:txBody>
      </p:sp>
      <p:sp>
        <p:nvSpPr>
          <p:cNvPr id="9" name="Rectangle 8">
            <a:extLst>
              <a:ext uri="{FF2B5EF4-FFF2-40B4-BE49-F238E27FC236}">
                <a16:creationId xmlns:a16="http://schemas.microsoft.com/office/drawing/2014/main" xmlns="" id="{C34EF289-BE81-4C5D-9804-1BF9A61A54E1}"/>
              </a:ext>
            </a:extLst>
          </p:cNvPr>
          <p:cNvSpPr/>
          <p:nvPr/>
        </p:nvSpPr>
        <p:spPr>
          <a:xfrm>
            <a:off x="7648036" y="6116847"/>
            <a:ext cx="3019243" cy="43132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Recovered image</a:t>
            </a:r>
          </a:p>
        </p:txBody>
      </p:sp>
      <p:sp>
        <p:nvSpPr>
          <p:cNvPr id="11" name="Rectangle 10">
            <a:extLst>
              <a:ext uri="{FF2B5EF4-FFF2-40B4-BE49-F238E27FC236}">
                <a16:creationId xmlns:a16="http://schemas.microsoft.com/office/drawing/2014/main" xmlns="" id="{0B9CEDEB-FFE4-4B7F-BC32-F41BDA0AC8AB}"/>
              </a:ext>
            </a:extLst>
          </p:cNvPr>
          <p:cNvSpPr/>
          <p:nvPr/>
        </p:nvSpPr>
        <p:spPr>
          <a:xfrm>
            <a:off x="7330836" y="3758062"/>
            <a:ext cx="3536828" cy="4169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Bitwise tampering detection</a:t>
            </a:r>
          </a:p>
        </p:txBody>
      </p:sp>
      <p:sp>
        <p:nvSpPr>
          <p:cNvPr id="13" name="Rectangle 12">
            <a:extLst>
              <a:ext uri="{FF2B5EF4-FFF2-40B4-BE49-F238E27FC236}">
                <a16:creationId xmlns:a16="http://schemas.microsoft.com/office/drawing/2014/main" xmlns="" id="{5674D553-F599-4813-A6FA-D7CBD3AF33D4}"/>
              </a:ext>
            </a:extLst>
          </p:cNvPr>
          <p:cNvSpPr/>
          <p:nvPr/>
        </p:nvSpPr>
        <p:spPr>
          <a:xfrm>
            <a:off x="9371522" y="2822635"/>
            <a:ext cx="2372262" cy="66135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Watermark extraction authentication bits</a:t>
            </a:r>
          </a:p>
        </p:txBody>
      </p:sp>
      <p:sp>
        <p:nvSpPr>
          <p:cNvPr id="15" name="Rectangle 14">
            <a:extLst>
              <a:ext uri="{FF2B5EF4-FFF2-40B4-BE49-F238E27FC236}">
                <a16:creationId xmlns:a16="http://schemas.microsoft.com/office/drawing/2014/main" xmlns="" id="{E8B1AB7A-AF1C-47E2-834A-300D04659BE2}"/>
              </a:ext>
            </a:extLst>
          </p:cNvPr>
          <p:cNvSpPr/>
          <p:nvPr/>
        </p:nvSpPr>
        <p:spPr>
          <a:xfrm>
            <a:off x="6595793" y="2821737"/>
            <a:ext cx="2372262" cy="6757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Watermark extraction recovery bits</a:t>
            </a:r>
          </a:p>
        </p:txBody>
      </p:sp>
      <p:sp>
        <p:nvSpPr>
          <p:cNvPr id="16" name="Rectangle 15">
            <a:extLst>
              <a:ext uri="{FF2B5EF4-FFF2-40B4-BE49-F238E27FC236}">
                <a16:creationId xmlns:a16="http://schemas.microsoft.com/office/drawing/2014/main" xmlns="" id="{8F0DDE81-54DB-4A76-BC7B-60EFB3BBDC25}"/>
              </a:ext>
            </a:extLst>
          </p:cNvPr>
          <p:cNvSpPr/>
          <p:nvPr/>
        </p:nvSpPr>
        <p:spPr>
          <a:xfrm>
            <a:off x="7112479" y="2073215"/>
            <a:ext cx="4054413" cy="4888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Compute average intensity of each block</a:t>
            </a:r>
          </a:p>
        </p:txBody>
      </p:sp>
      <p:sp>
        <p:nvSpPr>
          <p:cNvPr id="17" name="Rectangle 16">
            <a:extLst>
              <a:ext uri="{FF2B5EF4-FFF2-40B4-BE49-F238E27FC236}">
                <a16:creationId xmlns:a16="http://schemas.microsoft.com/office/drawing/2014/main" xmlns="" id="{758D89B6-F0CE-44E6-AD9D-F0AC1921DC38}"/>
              </a:ext>
            </a:extLst>
          </p:cNvPr>
          <p:cNvSpPr/>
          <p:nvPr/>
        </p:nvSpPr>
        <p:spPr>
          <a:xfrm>
            <a:off x="7816072" y="1468466"/>
            <a:ext cx="2573545" cy="40256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Dividing blocks</a:t>
            </a:r>
          </a:p>
        </p:txBody>
      </p:sp>
      <p:sp>
        <p:nvSpPr>
          <p:cNvPr id="18" name="Rectangle 17">
            <a:extLst>
              <a:ext uri="{FF2B5EF4-FFF2-40B4-BE49-F238E27FC236}">
                <a16:creationId xmlns:a16="http://schemas.microsoft.com/office/drawing/2014/main" xmlns="" id="{58820E8E-9868-4ABF-B0D6-1C80A055EA4E}"/>
              </a:ext>
            </a:extLst>
          </p:cNvPr>
          <p:cNvSpPr/>
          <p:nvPr/>
        </p:nvSpPr>
        <p:spPr>
          <a:xfrm>
            <a:off x="10935059" y="1467569"/>
            <a:ext cx="733245" cy="40256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key1</a:t>
            </a:r>
          </a:p>
        </p:txBody>
      </p:sp>
      <p:sp>
        <p:nvSpPr>
          <p:cNvPr id="19" name="Rectangle 18">
            <a:extLst>
              <a:ext uri="{FF2B5EF4-FFF2-40B4-BE49-F238E27FC236}">
                <a16:creationId xmlns:a16="http://schemas.microsoft.com/office/drawing/2014/main" xmlns="" id="{7D90AF4A-0A77-4B11-A920-027B620161A2}"/>
              </a:ext>
            </a:extLst>
          </p:cNvPr>
          <p:cNvSpPr/>
          <p:nvPr/>
        </p:nvSpPr>
        <p:spPr>
          <a:xfrm>
            <a:off x="10747255" y="4629689"/>
            <a:ext cx="704490" cy="40256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skip</a:t>
            </a:r>
          </a:p>
        </p:txBody>
      </p:sp>
      <p:sp>
        <p:nvSpPr>
          <p:cNvPr id="20" name="Diamond 19">
            <a:extLst>
              <a:ext uri="{FF2B5EF4-FFF2-40B4-BE49-F238E27FC236}">
                <a16:creationId xmlns:a16="http://schemas.microsoft.com/office/drawing/2014/main" xmlns="" id="{0EACECE1-71E6-4F44-A414-0F5B6663C175}"/>
              </a:ext>
            </a:extLst>
          </p:cNvPr>
          <p:cNvSpPr/>
          <p:nvPr/>
        </p:nvSpPr>
        <p:spPr>
          <a:xfrm>
            <a:off x="8316583" y="4369998"/>
            <a:ext cx="1696527" cy="920150"/>
          </a:xfrm>
          <a:prstGeom prst="diamond">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tamperblock</a:t>
            </a:r>
          </a:p>
        </p:txBody>
      </p:sp>
      <p:sp>
        <p:nvSpPr>
          <p:cNvPr id="21" name="Rectangle 20">
            <a:extLst>
              <a:ext uri="{FF2B5EF4-FFF2-40B4-BE49-F238E27FC236}">
                <a16:creationId xmlns:a16="http://schemas.microsoft.com/office/drawing/2014/main" xmlns="" id="{D6C5F4B5-3302-4283-9D4D-A78564E66F79}"/>
              </a:ext>
            </a:extLst>
          </p:cNvPr>
          <p:cNvSpPr/>
          <p:nvPr/>
        </p:nvSpPr>
        <p:spPr>
          <a:xfrm>
            <a:off x="7280515" y="5519288"/>
            <a:ext cx="4169431" cy="43132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Pixel wise content restoration</a:t>
            </a:r>
          </a:p>
        </p:txBody>
      </p:sp>
      <p:sp>
        <p:nvSpPr>
          <p:cNvPr id="23" name="Rectangle 22">
            <a:extLst>
              <a:ext uri="{FF2B5EF4-FFF2-40B4-BE49-F238E27FC236}">
                <a16:creationId xmlns:a16="http://schemas.microsoft.com/office/drawing/2014/main" xmlns="" id="{AD8A623C-84F5-419D-8029-6256FC0DC2A4}"/>
              </a:ext>
            </a:extLst>
          </p:cNvPr>
          <p:cNvSpPr/>
          <p:nvPr/>
        </p:nvSpPr>
        <p:spPr>
          <a:xfrm>
            <a:off x="11304378" y="2066925"/>
            <a:ext cx="790754" cy="48883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key2</a:t>
            </a:r>
          </a:p>
        </p:txBody>
      </p:sp>
      <p:cxnSp>
        <p:nvCxnSpPr>
          <p:cNvPr id="24" name="Straight Arrow Connector 23">
            <a:extLst>
              <a:ext uri="{FF2B5EF4-FFF2-40B4-BE49-F238E27FC236}">
                <a16:creationId xmlns:a16="http://schemas.microsoft.com/office/drawing/2014/main" xmlns="" id="{2A39DF76-762A-4387-8F7F-406219B80E96}"/>
              </a:ext>
            </a:extLst>
          </p:cNvPr>
          <p:cNvCxnSpPr/>
          <p:nvPr/>
        </p:nvCxnSpPr>
        <p:spPr>
          <a:xfrm>
            <a:off x="9103743" y="2540479"/>
            <a:ext cx="8627" cy="1380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7512FF0A-6335-4A4D-A2E2-9E8419FA0DCA}"/>
              </a:ext>
            </a:extLst>
          </p:cNvPr>
          <p:cNvCxnSpPr/>
          <p:nvPr/>
        </p:nvCxnSpPr>
        <p:spPr>
          <a:xfrm>
            <a:off x="9174731" y="5961392"/>
            <a:ext cx="8627" cy="152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xmlns="" id="{FA9A384A-1BEE-4EF0-BDF0-E84A8FB5A8C2}"/>
              </a:ext>
            </a:extLst>
          </p:cNvPr>
          <p:cNvCxnSpPr/>
          <p:nvPr/>
        </p:nvCxnSpPr>
        <p:spPr>
          <a:xfrm>
            <a:off x="11531719" y="2567436"/>
            <a:ext cx="8628" cy="253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5087943F-2CF9-4FF6-953E-F5149CB54948}"/>
              </a:ext>
            </a:extLst>
          </p:cNvPr>
          <p:cNvCxnSpPr/>
          <p:nvPr/>
        </p:nvCxnSpPr>
        <p:spPr>
          <a:xfrm>
            <a:off x="9172933" y="5255104"/>
            <a:ext cx="8628" cy="2530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41B36757-F249-4815-996E-A22F6384F519}"/>
              </a:ext>
            </a:extLst>
          </p:cNvPr>
          <p:cNvCxnSpPr/>
          <p:nvPr/>
        </p:nvCxnSpPr>
        <p:spPr>
          <a:xfrm flipV="1">
            <a:off x="10020299" y="4817135"/>
            <a:ext cx="713118" cy="5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xmlns="" id="{8BA3C98A-701D-4438-97F3-BB93349B96B8}"/>
              </a:ext>
            </a:extLst>
          </p:cNvPr>
          <p:cNvCxnSpPr/>
          <p:nvPr/>
        </p:nvCxnSpPr>
        <p:spPr>
          <a:xfrm>
            <a:off x="9142380" y="4175005"/>
            <a:ext cx="8629" cy="1955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xmlns="" id="{EB2649CA-A051-4F34-8E94-0D9C7B23E6D3}"/>
              </a:ext>
            </a:extLst>
          </p:cNvPr>
          <p:cNvCxnSpPr/>
          <p:nvPr/>
        </p:nvCxnSpPr>
        <p:spPr>
          <a:xfrm>
            <a:off x="10387821" y="1667954"/>
            <a:ext cx="554967" cy="8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xmlns="" id="{4C54B48F-587F-454E-95DA-6D452FB17100}"/>
              </a:ext>
            </a:extLst>
          </p:cNvPr>
          <p:cNvCxnSpPr/>
          <p:nvPr/>
        </p:nvCxnSpPr>
        <p:spPr>
          <a:xfrm>
            <a:off x="9107337" y="588752"/>
            <a:ext cx="8627" cy="2242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xmlns="" id="{18288E5C-76E6-4A68-BB64-7FF24D7199D4}"/>
              </a:ext>
            </a:extLst>
          </p:cNvPr>
          <p:cNvCxnSpPr/>
          <p:nvPr/>
        </p:nvCxnSpPr>
        <p:spPr>
          <a:xfrm>
            <a:off x="9106439" y="1881816"/>
            <a:ext cx="8627" cy="195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xmlns="" id="{A0AFCB09-4577-4DC8-934C-91AB2C7067F9}"/>
              </a:ext>
            </a:extLst>
          </p:cNvPr>
          <p:cNvCxnSpPr/>
          <p:nvPr/>
        </p:nvCxnSpPr>
        <p:spPr>
          <a:xfrm>
            <a:off x="9105541" y="1233936"/>
            <a:ext cx="8626" cy="2386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xmlns="" id="{95FFF21B-6164-44CA-B6C0-B6D59982B160}"/>
              </a:ext>
            </a:extLst>
          </p:cNvPr>
          <p:cNvCxnSpPr/>
          <p:nvPr/>
        </p:nvCxnSpPr>
        <p:spPr>
          <a:xfrm>
            <a:off x="7738793" y="2685152"/>
            <a:ext cx="2587923" cy="28753"/>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xmlns="" id="{9E79D182-84B2-41FE-AE87-9CB5C4E5A127}"/>
              </a:ext>
            </a:extLst>
          </p:cNvPr>
          <p:cNvCxnSpPr/>
          <p:nvPr/>
        </p:nvCxnSpPr>
        <p:spPr>
          <a:xfrm>
            <a:off x="7867291" y="3618781"/>
            <a:ext cx="2516036" cy="1437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xmlns="" id="{6E552D5E-E960-4349-B349-2FC052BA5553}"/>
              </a:ext>
            </a:extLst>
          </p:cNvPr>
          <p:cNvCxnSpPr/>
          <p:nvPr/>
        </p:nvCxnSpPr>
        <p:spPr>
          <a:xfrm>
            <a:off x="9102845" y="3646636"/>
            <a:ext cx="8627" cy="948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xmlns="" id="{8CB87BD9-4BD1-40D8-A727-C8795D18A002}"/>
              </a:ext>
            </a:extLst>
          </p:cNvPr>
          <p:cNvCxnSpPr/>
          <p:nvPr/>
        </p:nvCxnSpPr>
        <p:spPr>
          <a:xfrm>
            <a:off x="10338398" y="3473210"/>
            <a:ext cx="23004" cy="1811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29FC79B7-859D-49F3-920D-64F21EE15345}"/>
              </a:ext>
            </a:extLst>
          </p:cNvPr>
          <p:cNvCxnSpPr/>
          <p:nvPr/>
        </p:nvCxnSpPr>
        <p:spPr>
          <a:xfrm flipH="1">
            <a:off x="7887601" y="3486689"/>
            <a:ext cx="5750" cy="1380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xmlns="" id="{42664466-FAD1-4518-AC85-9A223C41D9BC}"/>
              </a:ext>
            </a:extLst>
          </p:cNvPr>
          <p:cNvCxnSpPr/>
          <p:nvPr/>
        </p:nvCxnSpPr>
        <p:spPr>
          <a:xfrm>
            <a:off x="10336603" y="2695034"/>
            <a:ext cx="23003" cy="123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67043EA3-2BCB-49C4-B168-DB60D6990D30}"/>
              </a:ext>
            </a:extLst>
          </p:cNvPr>
          <p:cNvCxnSpPr/>
          <p:nvPr/>
        </p:nvCxnSpPr>
        <p:spPr>
          <a:xfrm>
            <a:off x="7762157" y="2694138"/>
            <a:ext cx="8626" cy="1380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xmlns="" id="{B910ECE6-BA5E-4A5B-B003-08FD89F5EE31}"/>
              </a:ext>
            </a:extLst>
          </p:cNvPr>
          <p:cNvSpPr txBox="1"/>
          <p:nvPr/>
        </p:nvSpPr>
        <p:spPr>
          <a:xfrm>
            <a:off x="9262254" y="5135952"/>
            <a:ext cx="7447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yes</a:t>
            </a:r>
          </a:p>
        </p:txBody>
      </p:sp>
      <p:sp>
        <p:nvSpPr>
          <p:cNvPr id="42" name="TextBox 41">
            <a:extLst>
              <a:ext uri="{FF2B5EF4-FFF2-40B4-BE49-F238E27FC236}">
                <a16:creationId xmlns:a16="http://schemas.microsoft.com/office/drawing/2014/main" xmlns="" id="{E7F088BA-D069-4283-A7A5-C8E63D102A9D}"/>
              </a:ext>
            </a:extLst>
          </p:cNvPr>
          <p:cNvSpPr txBox="1"/>
          <p:nvPr/>
        </p:nvSpPr>
        <p:spPr>
          <a:xfrm>
            <a:off x="10095241" y="4516827"/>
            <a:ext cx="83101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No</a:t>
            </a:r>
          </a:p>
        </p:txBody>
      </p:sp>
    </p:spTree>
    <p:extLst>
      <p:ext uri="{BB962C8B-B14F-4D97-AF65-F5344CB8AC3E}">
        <p14:creationId xmlns:p14="http://schemas.microsoft.com/office/powerpoint/2010/main" xmlns="" val="3824450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44E047F-CC4B-4F98-AF81-7689D77AB570}"/>
              </a:ext>
            </a:extLst>
          </p:cNvPr>
          <p:cNvSpPr txBox="1"/>
          <p:nvPr/>
        </p:nvSpPr>
        <p:spPr>
          <a:xfrm>
            <a:off x="3847381" y="741872"/>
            <a:ext cx="570493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NOISELESS RECOVERED WATERMARK</a:t>
            </a:r>
            <a:endParaRPr lang="en-US"/>
          </a:p>
        </p:txBody>
      </p:sp>
      <p:sp>
        <p:nvSpPr>
          <p:cNvPr id="3" name="TextBox 2">
            <a:extLst>
              <a:ext uri="{FF2B5EF4-FFF2-40B4-BE49-F238E27FC236}">
                <a16:creationId xmlns:a16="http://schemas.microsoft.com/office/drawing/2014/main" xmlns="" id="{A55F2292-78A0-4019-A544-FCF86EC336C4}"/>
              </a:ext>
            </a:extLst>
          </p:cNvPr>
          <p:cNvSpPr txBox="1"/>
          <p:nvPr/>
        </p:nvSpPr>
        <p:spPr>
          <a:xfrm>
            <a:off x="597200" y="3242632"/>
            <a:ext cx="44253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NOISY RECOVERED WATERMARK</a:t>
            </a:r>
          </a:p>
        </p:txBody>
      </p:sp>
      <p:pic>
        <p:nvPicPr>
          <p:cNvPr id="4" name="Picture 4" descr="A close up of a logo&#10;&#10;Description generated with very high confidence">
            <a:extLst>
              <a:ext uri="{FF2B5EF4-FFF2-40B4-BE49-F238E27FC236}">
                <a16:creationId xmlns:a16="http://schemas.microsoft.com/office/drawing/2014/main" xmlns="" id="{543E1D3A-D189-4FD4-91AC-2D89020639AD}"/>
              </a:ext>
            </a:extLst>
          </p:cNvPr>
          <p:cNvPicPr>
            <a:picLocks noChangeAspect="1"/>
          </p:cNvPicPr>
          <p:nvPr/>
        </p:nvPicPr>
        <p:blipFill>
          <a:blip r:embed="rId2"/>
          <a:stretch>
            <a:fillRect/>
          </a:stretch>
        </p:blipFill>
        <p:spPr>
          <a:xfrm>
            <a:off x="4638136" y="1306353"/>
            <a:ext cx="2743200" cy="1542350"/>
          </a:xfrm>
          <a:prstGeom prst="rect">
            <a:avLst/>
          </a:prstGeom>
        </p:spPr>
      </p:pic>
      <p:pic>
        <p:nvPicPr>
          <p:cNvPr id="5" name="Picture 5" descr="A close up of a logo&#10;&#10;Description generated with high confidence">
            <a:extLst>
              <a:ext uri="{FF2B5EF4-FFF2-40B4-BE49-F238E27FC236}">
                <a16:creationId xmlns:a16="http://schemas.microsoft.com/office/drawing/2014/main" xmlns="" id="{54A88F29-4FB0-428B-AF0C-3400E3363A76}"/>
              </a:ext>
            </a:extLst>
          </p:cNvPr>
          <p:cNvPicPr>
            <a:picLocks noChangeAspect="1"/>
          </p:cNvPicPr>
          <p:nvPr/>
        </p:nvPicPr>
        <p:blipFill>
          <a:blip r:embed="rId3"/>
          <a:stretch>
            <a:fillRect/>
          </a:stretch>
        </p:blipFill>
        <p:spPr>
          <a:xfrm>
            <a:off x="4638135" y="3807929"/>
            <a:ext cx="3030747" cy="1700670"/>
          </a:xfrm>
          <a:prstGeom prst="rect">
            <a:avLst/>
          </a:prstGeom>
        </p:spPr>
      </p:pic>
      <p:pic>
        <p:nvPicPr>
          <p:cNvPr id="6" name="Picture 6">
            <a:extLst>
              <a:ext uri="{FF2B5EF4-FFF2-40B4-BE49-F238E27FC236}">
                <a16:creationId xmlns:a16="http://schemas.microsoft.com/office/drawing/2014/main" xmlns="" id="{8B1E8EFC-0E2E-43B7-A8E3-0C6F06F8E5D0}"/>
              </a:ext>
            </a:extLst>
          </p:cNvPr>
          <p:cNvPicPr>
            <a:picLocks noChangeAspect="1"/>
          </p:cNvPicPr>
          <p:nvPr/>
        </p:nvPicPr>
        <p:blipFill rotWithShape="1">
          <a:blip r:embed="rId4"/>
          <a:srcRect l="13089" t="4059" r="13089" b="5555"/>
          <a:stretch/>
        </p:blipFill>
        <p:spPr>
          <a:xfrm>
            <a:off x="713116" y="3805515"/>
            <a:ext cx="3074632" cy="1799870"/>
          </a:xfrm>
          <a:prstGeom prst="rect">
            <a:avLst/>
          </a:prstGeom>
        </p:spPr>
      </p:pic>
      <p:pic>
        <p:nvPicPr>
          <p:cNvPr id="7" name="Picture 7" descr="A close up of a logo&#10;&#10;Description generated with very high confidence">
            <a:extLst>
              <a:ext uri="{FF2B5EF4-FFF2-40B4-BE49-F238E27FC236}">
                <a16:creationId xmlns:a16="http://schemas.microsoft.com/office/drawing/2014/main" xmlns="" id="{BE131677-A452-47C5-8C8A-B3BAF96CB63C}"/>
              </a:ext>
            </a:extLst>
          </p:cNvPr>
          <p:cNvPicPr>
            <a:picLocks noChangeAspect="1"/>
          </p:cNvPicPr>
          <p:nvPr/>
        </p:nvPicPr>
        <p:blipFill rotWithShape="1">
          <a:blip r:embed="rId5"/>
          <a:srcRect l="14136" t="4444" r="13089" b="9990"/>
          <a:stretch/>
        </p:blipFill>
        <p:spPr>
          <a:xfrm>
            <a:off x="8606286" y="3810500"/>
            <a:ext cx="3031531" cy="1693726"/>
          </a:xfrm>
          <a:prstGeom prst="rect">
            <a:avLst/>
          </a:prstGeom>
        </p:spPr>
      </p:pic>
      <p:sp>
        <p:nvSpPr>
          <p:cNvPr id="13" name="TextBox 12">
            <a:extLst>
              <a:ext uri="{FF2B5EF4-FFF2-40B4-BE49-F238E27FC236}">
                <a16:creationId xmlns:a16="http://schemas.microsoft.com/office/drawing/2014/main" xmlns="" id="{53625089-BFEB-43B6-BDF7-232CA8FF5BD4}"/>
              </a:ext>
            </a:extLst>
          </p:cNvPr>
          <p:cNvSpPr txBox="1"/>
          <p:nvPr/>
        </p:nvSpPr>
        <p:spPr>
          <a:xfrm>
            <a:off x="866775" y="576945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Lowbitplane value</a:t>
            </a:r>
          </a:p>
        </p:txBody>
      </p:sp>
      <p:sp>
        <p:nvSpPr>
          <p:cNvPr id="14" name="TextBox 13">
            <a:extLst>
              <a:ext uri="{FF2B5EF4-FFF2-40B4-BE49-F238E27FC236}">
                <a16:creationId xmlns:a16="http://schemas.microsoft.com/office/drawing/2014/main" xmlns="" id="{1764ADF2-C24A-4A6C-AB7E-D3BD5950F4D2}"/>
              </a:ext>
            </a:extLst>
          </p:cNvPr>
          <p:cNvSpPr txBox="1"/>
          <p:nvPr/>
        </p:nvSpPr>
        <p:spPr>
          <a:xfrm>
            <a:off x="4618367" y="572542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Medium bitplane value</a:t>
            </a:r>
          </a:p>
        </p:txBody>
      </p:sp>
      <p:sp>
        <p:nvSpPr>
          <p:cNvPr id="15" name="TextBox 14">
            <a:extLst>
              <a:ext uri="{FF2B5EF4-FFF2-40B4-BE49-F238E27FC236}">
                <a16:creationId xmlns:a16="http://schemas.microsoft.com/office/drawing/2014/main" xmlns="" id="{D50EFCB6-43DB-49EF-AAFD-E16124C9AF0C}"/>
              </a:ext>
            </a:extLst>
          </p:cNvPr>
          <p:cNvSpPr txBox="1"/>
          <p:nvPr/>
        </p:nvSpPr>
        <p:spPr>
          <a:xfrm>
            <a:off x="9060072" y="576765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High bitpane value</a:t>
            </a:r>
          </a:p>
        </p:txBody>
      </p:sp>
    </p:spTree>
    <p:extLst>
      <p:ext uri="{BB962C8B-B14F-4D97-AF65-F5344CB8AC3E}">
        <p14:creationId xmlns:p14="http://schemas.microsoft.com/office/powerpoint/2010/main" xmlns="" val="1363904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60AD02BB-5F29-4D77-82D3-69AB0F184BE1}"/>
              </a:ext>
            </a:extLst>
          </p:cNvPr>
          <p:cNvSpPr txBox="1"/>
          <p:nvPr/>
        </p:nvSpPr>
        <p:spPr>
          <a:xfrm>
            <a:off x="1086928" y="813758"/>
            <a:ext cx="10248181" cy="523220"/>
          </a:xfrm>
          <a:prstGeom prst="rect">
            <a:avLst/>
          </a:prstGeom>
          <a:solidFill>
            <a:schemeClr val="accent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i="1">
                <a:solidFill>
                  <a:schemeClr val="bg1"/>
                </a:solidFill>
              </a:rPr>
              <a:t>RESULT</a:t>
            </a:r>
          </a:p>
        </p:txBody>
      </p:sp>
      <p:pic>
        <p:nvPicPr>
          <p:cNvPr id="5" name="Picture 5" descr="A screenshot of a cell phone&#10;&#10;Description generated with high confidence">
            <a:extLst>
              <a:ext uri="{FF2B5EF4-FFF2-40B4-BE49-F238E27FC236}">
                <a16:creationId xmlns:a16="http://schemas.microsoft.com/office/drawing/2014/main" xmlns="" id="{F290DEE2-336B-418D-A2C5-0B0A6F456FD7}"/>
              </a:ext>
            </a:extLst>
          </p:cNvPr>
          <p:cNvPicPr>
            <a:picLocks noChangeAspect="1"/>
          </p:cNvPicPr>
          <p:nvPr/>
        </p:nvPicPr>
        <p:blipFill>
          <a:blip r:embed="rId2"/>
          <a:stretch>
            <a:fillRect/>
          </a:stretch>
        </p:blipFill>
        <p:spPr>
          <a:xfrm>
            <a:off x="813759" y="1334220"/>
            <a:ext cx="10665123" cy="5310994"/>
          </a:xfrm>
          <a:prstGeom prst="rect">
            <a:avLst/>
          </a:prstGeom>
        </p:spPr>
      </p:pic>
    </p:spTree>
    <p:extLst>
      <p:ext uri="{BB962C8B-B14F-4D97-AF65-F5344CB8AC3E}">
        <p14:creationId xmlns:p14="http://schemas.microsoft.com/office/powerpoint/2010/main" xmlns="" val="2673161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F7660A3D-94D7-4E5D-AE77-F2DEE49DF4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xmlns="" id="{A44EB985-DC5C-4DAC-9D62-8DC7D0F25A8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xmlns="" id="{3FCB64ED-B050-4F57-8188-F233260082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xmlns="" id="{2BF5D0F4-EA4E-47A5-87BE-9ABB1AF66D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xmlns="" id="{328C565D-A991-4381-AC37-76A58A4A128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7B25E416-4368-4933-AE11-A6E1777915BB}"/>
              </a:ext>
            </a:extLst>
          </p:cNvPr>
          <p:cNvSpPr>
            <a:spLocks noGrp="1"/>
          </p:cNvSpPr>
          <p:nvPr>
            <p:ph type="title"/>
          </p:nvPr>
        </p:nvSpPr>
        <p:spPr>
          <a:xfrm>
            <a:off x="596828" y="1507414"/>
            <a:ext cx="3255470" cy="3703320"/>
          </a:xfrm>
        </p:spPr>
        <p:txBody>
          <a:bodyPr vert="horz" lIns="91440" tIns="45720" rIns="91440" bIns="45720" rtlCol="0" anchor="ctr">
            <a:normAutofit/>
          </a:bodyPr>
          <a:lstStyle/>
          <a:p>
            <a:r>
              <a:rPr lang="en-US" sz="3600">
                <a:solidFill>
                  <a:schemeClr val="accent1"/>
                </a:solidFill>
              </a:rPr>
              <a:t>APPLICATIONS</a:t>
            </a:r>
          </a:p>
        </p:txBody>
      </p:sp>
      <p:sp>
        <p:nvSpPr>
          <p:cNvPr id="18" name="Rectangle 17">
            <a:extLst>
              <a:ext uri="{FF2B5EF4-FFF2-40B4-BE49-F238E27FC236}">
                <a16:creationId xmlns:a16="http://schemas.microsoft.com/office/drawing/2014/main" xmlns="" id="{B7180431-F4DE-415D-BCBB-9316423C37C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3642"/>
            <a:ext cx="11298933"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xmlns="" id="{EEABD997-5EF9-4E9B-AFBB-F6DFAAF3AD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V="1">
            <a:off x="2209064" y="3329711"/>
            <a:ext cx="3703320" cy="5872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xmlns="" id="{E9AB5EE6-A047-4B18-B998-D46DF3CC36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5878019"/>
            <a:ext cx="11298933"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xmlns="" id="{140901F3-7E40-4740-966F-C50AB2585617}"/>
              </a:ext>
            </a:extLst>
          </p:cNvPr>
          <p:cNvSpPr txBox="1"/>
          <p:nvPr/>
        </p:nvSpPr>
        <p:spPr>
          <a:xfrm>
            <a:off x="4753155" y="2251495"/>
            <a:ext cx="5014821" cy="23464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2000" b="1">
                <a:solidFill>
                  <a:schemeClr val="accent1"/>
                </a:solidFill>
              </a:rPr>
              <a:t>Broadcast monitoring</a:t>
            </a:r>
          </a:p>
          <a:p>
            <a:pPr marL="285750" indent="-285750">
              <a:lnSpc>
                <a:spcPct val="150000"/>
              </a:lnSpc>
              <a:buFont typeface="Arial"/>
              <a:buChar char="•"/>
            </a:pPr>
            <a:r>
              <a:rPr lang="en-US" sz="2000" b="1">
                <a:solidFill>
                  <a:schemeClr val="accent1"/>
                </a:solidFill>
              </a:rPr>
              <a:t>Ownership assertion</a:t>
            </a:r>
          </a:p>
          <a:p>
            <a:pPr marL="285750" indent="-285750">
              <a:lnSpc>
                <a:spcPct val="150000"/>
              </a:lnSpc>
              <a:buFont typeface="Arial"/>
              <a:buChar char="•"/>
            </a:pPr>
            <a:r>
              <a:rPr lang="en-US" sz="2000" b="1">
                <a:solidFill>
                  <a:schemeClr val="accent1"/>
                </a:solidFill>
              </a:rPr>
              <a:t>Transaction tracking</a:t>
            </a:r>
          </a:p>
          <a:p>
            <a:pPr marL="285750" indent="-285750">
              <a:lnSpc>
                <a:spcPct val="150000"/>
              </a:lnSpc>
              <a:buFont typeface="Arial"/>
              <a:buChar char="•"/>
            </a:pPr>
            <a:r>
              <a:rPr lang="en-US" sz="2000" b="1">
                <a:solidFill>
                  <a:schemeClr val="accent1"/>
                </a:solidFill>
              </a:rPr>
              <a:t>Content authentication</a:t>
            </a:r>
          </a:p>
          <a:p>
            <a:pPr marL="285750" indent="-285750">
              <a:lnSpc>
                <a:spcPct val="150000"/>
              </a:lnSpc>
              <a:buFont typeface="Arial"/>
              <a:buChar char="•"/>
            </a:pPr>
            <a:r>
              <a:rPr lang="en-US" sz="2000" b="1">
                <a:solidFill>
                  <a:schemeClr val="accent1"/>
                </a:solidFill>
              </a:rPr>
              <a:t>Copy control and fingerprinting</a:t>
            </a:r>
          </a:p>
        </p:txBody>
      </p:sp>
    </p:spTree>
    <p:extLst>
      <p:ext uri="{BB962C8B-B14F-4D97-AF65-F5344CB8AC3E}">
        <p14:creationId xmlns:p14="http://schemas.microsoft.com/office/powerpoint/2010/main" xmlns="" val="3818084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1A59258C-AAC2-41CD-973C-7439B122A3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a:p>
        </p:txBody>
      </p:sp>
      <p:sp>
        <p:nvSpPr>
          <p:cNvPr id="10" name="Rectangle 9">
            <a:extLst>
              <a:ext uri="{FF2B5EF4-FFF2-40B4-BE49-F238E27FC236}">
                <a16:creationId xmlns:a16="http://schemas.microsoft.com/office/drawing/2014/main" xmlns="" id="{54516B72-0116-42B2-82A2-B11218A3663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9CD2976-E8E8-4383-9870-007F4BB79592}"/>
              </a:ext>
            </a:extLst>
          </p:cNvPr>
          <p:cNvSpPr>
            <a:spLocks noGrp="1"/>
          </p:cNvSpPr>
          <p:nvPr>
            <p:ph type="title"/>
          </p:nvPr>
        </p:nvSpPr>
        <p:spPr>
          <a:xfrm>
            <a:off x="643468" y="1033389"/>
            <a:ext cx="4826256" cy="4825409"/>
          </a:xfrm>
        </p:spPr>
        <p:txBody>
          <a:bodyPr anchor="ctr">
            <a:normAutofit/>
          </a:bodyPr>
          <a:lstStyle/>
          <a:p>
            <a:pPr algn="ctr"/>
            <a:r>
              <a:rPr lang="en-US" sz="5400">
                <a:solidFill>
                  <a:srgbClr val="FFFFFF"/>
                </a:solidFill>
              </a:rPr>
              <a:t>CONCLUSION</a:t>
            </a:r>
            <a:br>
              <a:rPr lang="en-US" sz="5400">
                <a:solidFill>
                  <a:srgbClr val="FFFFFF"/>
                </a:solidFill>
              </a:rPr>
            </a:br>
            <a:r>
              <a:rPr lang="en-US" sz="5400">
                <a:solidFill>
                  <a:srgbClr val="FFFFFF"/>
                </a:solidFill>
              </a:rPr>
              <a:t>&amp;</a:t>
            </a:r>
            <a:br>
              <a:rPr lang="en-US" sz="5400">
                <a:solidFill>
                  <a:srgbClr val="FFFFFF"/>
                </a:solidFill>
              </a:rPr>
            </a:br>
            <a:r>
              <a:rPr lang="en-US" sz="5400">
                <a:solidFill>
                  <a:srgbClr val="FFFFFF"/>
                </a:solidFill>
              </a:rPr>
              <a:t>FUTURE SCOPE</a:t>
            </a:r>
          </a:p>
        </p:txBody>
      </p:sp>
      <p:sp>
        <p:nvSpPr>
          <p:cNvPr id="12" name="Rectangle 11">
            <a:extLst>
              <a:ext uri="{FF2B5EF4-FFF2-40B4-BE49-F238E27FC236}">
                <a16:creationId xmlns:a16="http://schemas.microsoft.com/office/drawing/2014/main" xmlns="" id="{7CDB507F-21B7-4C27-B0FC-D9C465C6DB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xmlns="" id="{7AB1AE17-B7A3-4363-95CD-25441E2FF1F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xmlns="" id="{43C4AD73-7C51-4AFD-BA2C-F60C9A102355}"/>
              </a:ext>
            </a:extLst>
          </p:cNvPr>
          <p:cNvSpPr>
            <a:spLocks noGrp="1"/>
          </p:cNvSpPr>
          <p:nvPr>
            <p:ph idx="1"/>
          </p:nvPr>
        </p:nvSpPr>
        <p:spPr>
          <a:xfrm>
            <a:off x="6755769" y="1033390"/>
            <a:ext cx="4855037" cy="4825409"/>
          </a:xfrm>
          <a:ln w="57150">
            <a:noFill/>
          </a:ln>
        </p:spPr>
        <p:txBody>
          <a:bodyPr anchor="ctr">
            <a:normAutofit/>
          </a:bodyPr>
          <a:lstStyle/>
          <a:p>
            <a:pPr marL="305435" indent="-305435"/>
            <a:r>
              <a:rPr lang="en-US" sz="2400" dirty="0">
                <a:solidFill>
                  <a:schemeClr val="accent2">
                    <a:lumMod val="50000"/>
                  </a:schemeClr>
                </a:solidFill>
              </a:rPr>
              <a:t>This fragile watermarking scheme has been described, taking the initiative for  our real heroes for a secured transmission of images while their missions</a:t>
            </a:r>
          </a:p>
          <a:p>
            <a:pPr marL="305435" indent="-305435"/>
            <a:r>
              <a:rPr lang="en-US" sz="2400" dirty="0">
                <a:solidFill>
                  <a:schemeClr val="accent2">
                    <a:lumMod val="50000"/>
                  </a:schemeClr>
                </a:solidFill>
              </a:rPr>
              <a:t>There are many cryptographic techniques, but they can be removed easily</a:t>
            </a:r>
          </a:p>
        </p:txBody>
      </p:sp>
    </p:spTree>
    <p:extLst>
      <p:ext uri="{BB962C8B-B14F-4D97-AF65-F5344CB8AC3E}">
        <p14:creationId xmlns:p14="http://schemas.microsoft.com/office/powerpoint/2010/main" xmlns="" val="1959902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E46E1F-2D81-497C-98CC-456289C40196}"/>
              </a:ext>
            </a:extLst>
          </p:cNvPr>
          <p:cNvSpPr>
            <a:spLocks noGrp="1"/>
          </p:cNvSpPr>
          <p:nvPr>
            <p:ph type="title"/>
          </p:nvPr>
        </p:nvSpPr>
        <p:spPr>
          <a:xfrm>
            <a:off x="523683" y="874684"/>
            <a:ext cx="7377767" cy="524970"/>
          </a:xfrm>
        </p:spPr>
        <p:txBody>
          <a:bodyPr>
            <a:noAutofit/>
          </a:bodyPr>
          <a:lstStyle/>
          <a:p>
            <a:pPr algn="ctr"/>
            <a:r>
              <a:rPr lang="en-US" sz="3200" b="1" i="1"/>
              <a:t>ABSTRACT</a:t>
            </a:r>
          </a:p>
        </p:txBody>
      </p:sp>
      <p:sp>
        <p:nvSpPr>
          <p:cNvPr id="3" name="Content Placeholder 2">
            <a:extLst>
              <a:ext uri="{FF2B5EF4-FFF2-40B4-BE49-F238E27FC236}">
                <a16:creationId xmlns:a16="http://schemas.microsoft.com/office/drawing/2014/main" xmlns="" id="{BAC085B5-BC6C-4988-8B93-DFF40B5FB2FD}"/>
              </a:ext>
            </a:extLst>
          </p:cNvPr>
          <p:cNvSpPr>
            <a:spLocks noGrp="1"/>
          </p:cNvSpPr>
          <p:nvPr>
            <p:ph idx="1"/>
          </p:nvPr>
        </p:nvSpPr>
        <p:spPr>
          <a:xfrm>
            <a:off x="308022" y="1591024"/>
            <a:ext cx="7823464" cy="3678303"/>
          </a:xfrm>
        </p:spPr>
        <p:txBody>
          <a:bodyPr vert="horz" lIns="91440" tIns="45720" rIns="91440" bIns="45720" rtlCol="0" anchor="t">
            <a:noAutofit/>
          </a:bodyPr>
          <a:lstStyle/>
          <a:p>
            <a:pPr marL="0" indent="0" algn="just">
              <a:buNone/>
            </a:pPr>
            <a:r>
              <a:rPr lang="en-US" sz="2800">
                <a:solidFill>
                  <a:schemeClr val="accent3"/>
                </a:solidFill>
              </a:rPr>
              <a:t>The rapid developments in storage technology and information exchange had encouraged researches in information security of our 'REAL HEROS' in keeping their missions' images secured. For this we have implemented fragile watermarking technique which is a block based hiding technique. Here the image is blocked and the data is hidden as watermark in each block. This doesn’t allow any unauthorized user to access even a bit of data   </a:t>
            </a:r>
            <a:endParaRPr lang="en-US">
              <a:solidFill>
                <a:schemeClr val="accent3"/>
              </a:solidFill>
            </a:endParaRPr>
          </a:p>
        </p:txBody>
      </p:sp>
      <p:sp>
        <p:nvSpPr>
          <p:cNvPr id="4" name="TextBox 3">
            <a:extLst>
              <a:ext uri="{FF2B5EF4-FFF2-40B4-BE49-F238E27FC236}">
                <a16:creationId xmlns:a16="http://schemas.microsoft.com/office/drawing/2014/main" xmlns="" id="{5DABE0D1-F697-4816-AD9A-74A2D17D40C1}"/>
              </a:ext>
            </a:extLst>
          </p:cNvPr>
          <p:cNvSpPr txBox="1"/>
          <p:nvPr/>
        </p:nvSpPr>
        <p:spPr>
          <a:xfrm>
            <a:off x="8548777" y="19783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pic>
        <p:nvPicPr>
          <p:cNvPr id="5" name="Picture 5" descr="A person that is standing in the dark&#10;&#10;Description generated with very high confidence">
            <a:extLst>
              <a:ext uri="{FF2B5EF4-FFF2-40B4-BE49-F238E27FC236}">
                <a16:creationId xmlns:a16="http://schemas.microsoft.com/office/drawing/2014/main" xmlns="" id="{B680A72B-9F52-4FC5-B3CF-D127D7B8FB09}"/>
              </a:ext>
            </a:extLst>
          </p:cNvPr>
          <p:cNvPicPr>
            <a:picLocks noChangeAspect="1"/>
          </p:cNvPicPr>
          <p:nvPr/>
        </p:nvPicPr>
        <p:blipFill>
          <a:blip r:embed="rId2"/>
          <a:stretch>
            <a:fillRect/>
          </a:stretch>
        </p:blipFill>
        <p:spPr>
          <a:xfrm>
            <a:off x="8548777" y="1343908"/>
            <a:ext cx="2915728" cy="4385844"/>
          </a:xfrm>
          <a:prstGeom prst="rect">
            <a:avLst/>
          </a:prstGeom>
        </p:spPr>
      </p:pic>
    </p:spTree>
    <p:extLst>
      <p:ext uri="{BB962C8B-B14F-4D97-AF65-F5344CB8AC3E}">
        <p14:creationId xmlns:p14="http://schemas.microsoft.com/office/powerpoint/2010/main" xmlns="" val="25184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72E016A-B1A5-4981-A277-7975F25D41BE}"/>
              </a:ext>
            </a:extLst>
          </p:cNvPr>
          <p:cNvSpPr txBox="1"/>
          <p:nvPr/>
        </p:nvSpPr>
        <p:spPr>
          <a:xfrm>
            <a:off x="3344175" y="4249947"/>
            <a:ext cx="724331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200" b="1" i="1">
                <a:latin typeface="Georgia"/>
              </a:rPr>
              <a:t>Thank you</a:t>
            </a:r>
          </a:p>
        </p:txBody>
      </p:sp>
      <p:sp>
        <p:nvSpPr>
          <p:cNvPr id="3" name="TextBox 2">
            <a:extLst>
              <a:ext uri="{FF2B5EF4-FFF2-40B4-BE49-F238E27FC236}">
                <a16:creationId xmlns:a16="http://schemas.microsoft.com/office/drawing/2014/main" xmlns="" id="{1661A469-E2B8-4953-B1F6-9E747A8FB8BA}"/>
              </a:ext>
            </a:extLst>
          </p:cNvPr>
          <p:cNvSpPr txBox="1"/>
          <p:nvPr/>
        </p:nvSpPr>
        <p:spPr>
          <a:xfrm>
            <a:off x="-6647" y="1718633"/>
            <a:ext cx="1233289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400" b="1" i="1">
                <a:latin typeface="Georgia"/>
                <a:cs typeface="TH SarabunPSK"/>
              </a:rPr>
              <a:t>'SALUTE FOR OUR REAL HEROS'</a:t>
            </a:r>
          </a:p>
        </p:txBody>
      </p:sp>
      <p:sp>
        <p:nvSpPr>
          <p:cNvPr id="4" name="TextBox 3">
            <a:extLst>
              <a:ext uri="{FF2B5EF4-FFF2-40B4-BE49-F238E27FC236}">
                <a16:creationId xmlns:a16="http://schemas.microsoft.com/office/drawing/2014/main" xmlns="" id="{05C1C337-B1A7-4230-BAF7-F08E2962F68F}"/>
              </a:ext>
            </a:extLst>
          </p:cNvPr>
          <p:cNvSpPr txBox="1"/>
          <p:nvPr/>
        </p:nvSpPr>
        <p:spPr>
          <a:xfrm>
            <a:off x="5427093" y="2925433"/>
            <a:ext cx="2743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7200" b="1" i="1">
                <a:latin typeface="Georgia"/>
              </a:rPr>
              <a:t>&amp;</a:t>
            </a:r>
          </a:p>
        </p:txBody>
      </p:sp>
    </p:spTree>
    <p:extLst>
      <p:ext uri="{BB962C8B-B14F-4D97-AF65-F5344CB8AC3E}">
        <p14:creationId xmlns:p14="http://schemas.microsoft.com/office/powerpoint/2010/main" xmlns="" val="284903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D5AE7A-6284-4C1B-B0C8-92E6F18AE33F}"/>
              </a:ext>
            </a:extLst>
          </p:cNvPr>
          <p:cNvSpPr>
            <a:spLocks noGrp="1"/>
          </p:cNvSpPr>
          <p:nvPr>
            <p:ph type="title"/>
          </p:nvPr>
        </p:nvSpPr>
        <p:spPr/>
        <p:txBody>
          <a:bodyPr>
            <a:normAutofit/>
          </a:bodyPr>
          <a:lstStyle/>
          <a:p>
            <a:pPr algn="ctr"/>
            <a:r>
              <a:rPr lang="en-US" sz="3200" b="1" i="1"/>
              <a:t>introduction</a:t>
            </a:r>
          </a:p>
        </p:txBody>
      </p:sp>
      <p:sp>
        <p:nvSpPr>
          <p:cNvPr id="3" name="Content Placeholder 2">
            <a:extLst>
              <a:ext uri="{FF2B5EF4-FFF2-40B4-BE49-F238E27FC236}">
                <a16:creationId xmlns:a16="http://schemas.microsoft.com/office/drawing/2014/main" xmlns="" id="{854A52F6-8B64-405A-84AC-782B3F55BCC7}"/>
              </a:ext>
            </a:extLst>
          </p:cNvPr>
          <p:cNvSpPr>
            <a:spLocks noGrp="1"/>
          </p:cNvSpPr>
          <p:nvPr>
            <p:ph idx="1"/>
          </p:nvPr>
        </p:nvSpPr>
        <p:spPr>
          <a:xfrm>
            <a:off x="581192" y="2180496"/>
            <a:ext cx="11029615" cy="4199671"/>
          </a:xfrm>
        </p:spPr>
        <p:txBody>
          <a:bodyPr vert="horz" lIns="91440" tIns="45720" rIns="91440" bIns="45720" rtlCol="0" anchor="t">
            <a:noAutofit/>
          </a:bodyPr>
          <a:lstStyle/>
          <a:p>
            <a:pPr marL="305435" indent="-305435"/>
            <a:r>
              <a:rPr lang="en-US" sz="2000" dirty="0">
                <a:solidFill>
                  <a:schemeClr val="accent2"/>
                </a:solidFill>
              </a:rPr>
              <a:t>The technique that guarantees the integrity and authenticity of the images is digital watermarking technique.</a:t>
            </a:r>
          </a:p>
          <a:p>
            <a:pPr marL="305435" indent="-305435"/>
            <a:r>
              <a:rPr lang="en-US" sz="2000" dirty="0">
                <a:solidFill>
                  <a:schemeClr val="accent2"/>
                </a:solidFill>
              </a:rPr>
              <a:t>It is a technique of inserting information into image before sent. The inserted image is called a watermark.</a:t>
            </a:r>
          </a:p>
          <a:p>
            <a:pPr marL="305435" indent="-305435"/>
            <a:r>
              <a:rPr lang="en-US" sz="2000" dirty="0">
                <a:solidFill>
                  <a:schemeClr val="accent2"/>
                </a:solidFill>
              </a:rPr>
              <a:t>There are different types of watermarking techniques:</a:t>
            </a:r>
          </a:p>
          <a:p>
            <a:pPr marL="629920" lvl="1" indent="-305435"/>
            <a:r>
              <a:rPr lang="en-US" sz="2000" dirty="0">
                <a:solidFill>
                  <a:schemeClr val="accent2"/>
                </a:solidFill>
              </a:rPr>
              <a:t>Robust watermarking technique</a:t>
            </a:r>
          </a:p>
          <a:p>
            <a:pPr marL="629920" lvl="1" indent="-305435"/>
            <a:r>
              <a:rPr lang="en-US" sz="2000" dirty="0">
                <a:solidFill>
                  <a:schemeClr val="accent2"/>
                </a:solidFill>
              </a:rPr>
              <a:t>Fragile watermarking technique</a:t>
            </a:r>
          </a:p>
          <a:p>
            <a:pPr marL="629920" lvl="1" indent="-305435"/>
            <a:r>
              <a:rPr lang="en-US" sz="2000" dirty="0">
                <a:solidFill>
                  <a:schemeClr val="accent2"/>
                </a:solidFill>
              </a:rPr>
              <a:t>Semi fragile watermarking technique</a:t>
            </a:r>
          </a:p>
          <a:p>
            <a:pPr marL="305435" indent="-305435"/>
            <a:r>
              <a:rPr lang="en-US" sz="2000" b="1" dirty="0">
                <a:solidFill>
                  <a:schemeClr val="accent2"/>
                </a:solidFill>
              </a:rPr>
              <a:t>Fragile watermarking</a:t>
            </a:r>
            <a:r>
              <a:rPr lang="en-US" sz="2000" dirty="0">
                <a:solidFill>
                  <a:schemeClr val="accent2"/>
                </a:solidFill>
              </a:rPr>
              <a:t> is a technique that exploits sensitivity to tamper with inserted watermark components.</a:t>
            </a:r>
          </a:p>
        </p:txBody>
      </p:sp>
    </p:spTree>
    <p:extLst>
      <p:ext uri="{BB962C8B-B14F-4D97-AF65-F5344CB8AC3E}">
        <p14:creationId xmlns:p14="http://schemas.microsoft.com/office/powerpoint/2010/main" xmlns="" val="3494986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F7660A3D-94D7-4E5D-AE77-F2DEE49DF4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xmlns="" id="{A44EB985-DC5C-4DAC-9D62-8DC7D0F25A8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xmlns="" id="{3FCB64ED-B050-4F57-8188-F233260082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xmlns="" id="{2BF5D0F4-EA4E-47A5-87BE-9ABB1AF66D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xmlns="" id="{328C565D-A991-4381-AC37-76A58A4A128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2F2FBC9-057C-409C-82E3-4D133E1735B7}"/>
              </a:ext>
            </a:extLst>
          </p:cNvPr>
          <p:cNvSpPr>
            <a:spLocks noGrp="1"/>
          </p:cNvSpPr>
          <p:nvPr>
            <p:ph type="title"/>
          </p:nvPr>
        </p:nvSpPr>
        <p:spPr>
          <a:xfrm>
            <a:off x="4325269" y="1341160"/>
            <a:ext cx="7600307" cy="4174374"/>
          </a:xfrm>
        </p:spPr>
        <p:txBody>
          <a:bodyPr vert="horz" lIns="91440" tIns="45720" rIns="91440" bIns="45720" rtlCol="0" anchor="ctr">
            <a:normAutofit/>
          </a:bodyPr>
          <a:lstStyle/>
          <a:p>
            <a:r>
              <a:rPr lang="en-US" sz="2000" cap="none" dirty="0" smtClean="0">
                <a:solidFill>
                  <a:schemeClr val="tx2"/>
                </a:solidFill>
              </a:rPr>
              <a:t>Self- </a:t>
            </a:r>
            <a:r>
              <a:rPr lang="en-US" sz="2000" cap="none" dirty="0">
                <a:solidFill>
                  <a:schemeClr val="tx2"/>
                </a:solidFill>
              </a:rPr>
              <a:t>embedding fragile water marking method takes the features of the image as a watermark and pastes it before the image is sent.</a:t>
            </a:r>
            <a:r>
              <a:rPr lang="en-US" sz="2000" cap="none" dirty="0"/>
              <a:t/>
            </a:r>
            <a:br>
              <a:rPr lang="en-US" sz="2000" cap="none" dirty="0"/>
            </a:br>
            <a:r>
              <a:rPr lang="en-US" sz="2000" cap="none" dirty="0"/>
              <a:t/>
            </a:r>
            <a:br>
              <a:rPr lang="en-US" sz="2000" cap="none" dirty="0"/>
            </a:br>
            <a:r>
              <a:rPr lang="en-US" sz="2000" cap="none" dirty="0">
                <a:solidFill>
                  <a:schemeClr val="tx2"/>
                </a:solidFill>
              </a:rPr>
              <a:t>At the receiver's side, the watermark is extracted along with the post processing for tamper detection and recovery.</a:t>
            </a:r>
            <a:r>
              <a:rPr lang="en-US" sz="2000" cap="none" dirty="0"/>
              <a:t/>
            </a:r>
            <a:br>
              <a:rPr lang="en-US" sz="2000" cap="none" dirty="0"/>
            </a:br>
            <a:r>
              <a:rPr lang="en-US" sz="2000" cap="none" dirty="0"/>
              <a:t/>
            </a:r>
            <a:br>
              <a:rPr lang="en-US" sz="2000" cap="none" dirty="0"/>
            </a:br>
            <a:r>
              <a:rPr lang="en-US" sz="2000" cap="none" dirty="0">
                <a:solidFill>
                  <a:schemeClr val="tx2"/>
                </a:solidFill>
              </a:rPr>
              <a:t>Hidden information is a part of the image.</a:t>
            </a:r>
            <a:r>
              <a:rPr lang="en-US" sz="2000" cap="none" dirty="0"/>
              <a:t/>
            </a:r>
            <a:br>
              <a:rPr lang="en-US" sz="2000" cap="none" dirty="0"/>
            </a:br>
            <a:r>
              <a:rPr lang="en-US" sz="2000" cap="none" dirty="0"/>
              <a:t/>
            </a:r>
            <a:br>
              <a:rPr lang="en-US" sz="2000" cap="none" dirty="0"/>
            </a:br>
            <a:r>
              <a:rPr lang="en-US" sz="2000" cap="none" dirty="0">
                <a:solidFill>
                  <a:schemeClr val="tx2"/>
                </a:solidFill>
              </a:rPr>
              <a:t>There are three stages algorithm:</a:t>
            </a:r>
            <a:r>
              <a:rPr lang="en-US" sz="2000" cap="none" dirty="0"/>
              <a:t/>
            </a:r>
            <a:br>
              <a:rPr lang="en-US" sz="2000" cap="none" dirty="0"/>
            </a:br>
            <a:r>
              <a:rPr lang="en-US" sz="2000" cap="none" dirty="0">
                <a:solidFill>
                  <a:schemeClr val="tx2"/>
                </a:solidFill>
              </a:rPr>
              <a:t>1. Watermark embedding.</a:t>
            </a:r>
            <a:r>
              <a:rPr lang="en-US" sz="2000" cap="none" dirty="0"/>
              <a:t/>
            </a:r>
            <a:br>
              <a:rPr lang="en-US" sz="2000" cap="none" dirty="0"/>
            </a:br>
            <a:r>
              <a:rPr lang="en-US" sz="2000" cap="none" dirty="0">
                <a:solidFill>
                  <a:schemeClr val="tx2"/>
                </a:solidFill>
              </a:rPr>
              <a:t>2. Watermark detection.</a:t>
            </a:r>
            <a:r>
              <a:rPr lang="en-US" sz="2000" cap="none" dirty="0"/>
              <a:t/>
            </a:r>
            <a:br>
              <a:rPr lang="en-US" sz="2000" cap="none" dirty="0"/>
            </a:br>
            <a:r>
              <a:rPr lang="en-US" sz="2000" cap="none" dirty="0">
                <a:solidFill>
                  <a:schemeClr val="tx2"/>
                </a:solidFill>
              </a:rPr>
              <a:t>3. Watermark recovery</a:t>
            </a:r>
            <a:r>
              <a:rPr lang="en-US" sz="2000" cap="none" dirty="0"/>
              <a:t/>
            </a:r>
            <a:br>
              <a:rPr lang="en-US" sz="2000" cap="none" dirty="0"/>
            </a:br>
            <a:endParaRPr lang="en-US" sz="2000" cap="none" dirty="0">
              <a:solidFill>
                <a:schemeClr val="tx2"/>
              </a:solidFill>
            </a:endParaRPr>
          </a:p>
        </p:txBody>
      </p:sp>
      <p:sp>
        <p:nvSpPr>
          <p:cNvPr id="18" name="Rectangle 17">
            <a:extLst>
              <a:ext uri="{FF2B5EF4-FFF2-40B4-BE49-F238E27FC236}">
                <a16:creationId xmlns:a16="http://schemas.microsoft.com/office/drawing/2014/main" xmlns="" id="{B7180431-F4DE-415D-BCBB-9316423C37C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3642"/>
            <a:ext cx="11298933"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xmlns="" id="{EEABD997-5EF9-4E9B-AFBB-F6DFAAF3AD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flipV="1">
            <a:off x="2209064" y="3329711"/>
            <a:ext cx="3703320" cy="5872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xmlns="" id="{E9AB5EE6-A047-4B18-B998-D46DF3CC36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5878019"/>
            <a:ext cx="11298933" cy="51270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xmlns="" id="{4BD7D9A1-3794-46B2-8504-6CE2A4E4540F}"/>
              </a:ext>
            </a:extLst>
          </p:cNvPr>
          <p:cNvSpPr txBox="1"/>
          <p:nvPr/>
        </p:nvSpPr>
        <p:spPr>
          <a:xfrm>
            <a:off x="401783" y="2840182"/>
            <a:ext cx="368530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a:t>PRESENT SCHEME</a:t>
            </a:r>
          </a:p>
        </p:txBody>
      </p:sp>
    </p:spTree>
    <p:extLst>
      <p:ext uri="{BB962C8B-B14F-4D97-AF65-F5344CB8AC3E}">
        <p14:creationId xmlns:p14="http://schemas.microsoft.com/office/powerpoint/2010/main" xmlns="" val="427307168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64D2BA3-D3EF-4D87-8D4F-23774A3FB151}"/>
              </a:ext>
            </a:extLst>
          </p:cNvPr>
          <p:cNvSpPr txBox="1"/>
          <p:nvPr/>
        </p:nvSpPr>
        <p:spPr>
          <a:xfrm>
            <a:off x="706583" y="235528"/>
            <a:ext cx="357447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u="sng">
                <a:solidFill>
                  <a:schemeClr val="accent3"/>
                </a:solidFill>
              </a:rPr>
              <a:t>BLOCK DIAGRAM</a:t>
            </a:r>
            <a:r>
              <a:rPr lang="en-US" sz="2400" b="1" i="1" u="sng">
                <a:solidFill>
                  <a:schemeClr val="accent3"/>
                </a:solidFill>
              </a:rPr>
              <a:t> </a:t>
            </a:r>
          </a:p>
        </p:txBody>
      </p:sp>
      <p:sp>
        <p:nvSpPr>
          <p:cNvPr id="6" name="Rectangle 5">
            <a:extLst>
              <a:ext uri="{FF2B5EF4-FFF2-40B4-BE49-F238E27FC236}">
                <a16:creationId xmlns:a16="http://schemas.microsoft.com/office/drawing/2014/main" xmlns="" id="{9F8C36F9-1275-4ADD-867F-D59FDD204C06}"/>
              </a:ext>
            </a:extLst>
          </p:cNvPr>
          <p:cNvSpPr/>
          <p:nvPr/>
        </p:nvSpPr>
        <p:spPr>
          <a:xfrm>
            <a:off x="4275860" y="652896"/>
            <a:ext cx="3034146" cy="4572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Fragile watermarking</a:t>
            </a:r>
          </a:p>
        </p:txBody>
      </p:sp>
      <p:sp>
        <p:nvSpPr>
          <p:cNvPr id="7" name="Rectangle 6">
            <a:extLst>
              <a:ext uri="{FF2B5EF4-FFF2-40B4-BE49-F238E27FC236}">
                <a16:creationId xmlns:a16="http://schemas.microsoft.com/office/drawing/2014/main" xmlns="" id="{62B7E32E-9954-4350-B8B1-55E48F273542}"/>
              </a:ext>
            </a:extLst>
          </p:cNvPr>
          <p:cNvSpPr/>
          <p:nvPr/>
        </p:nvSpPr>
        <p:spPr>
          <a:xfrm>
            <a:off x="1162916" y="2236642"/>
            <a:ext cx="4752108" cy="678872"/>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Selection, generation and watermark embedding</a:t>
            </a:r>
          </a:p>
        </p:txBody>
      </p:sp>
      <p:sp>
        <p:nvSpPr>
          <p:cNvPr id="9" name="Rectangle 8">
            <a:extLst>
              <a:ext uri="{FF2B5EF4-FFF2-40B4-BE49-F238E27FC236}">
                <a16:creationId xmlns:a16="http://schemas.microsoft.com/office/drawing/2014/main" xmlns="" id="{1F57B6CF-EFE1-4697-B347-A30C9BFFB08C}"/>
              </a:ext>
            </a:extLst>
          </p:cNvPr>
          <p:cNvSpPr/>
          <p:nvPr/>
        </p:nvSpPr>
        <p:spPr>
          <a:xfrm>
            <a:off x="6279573" y="2240971"/>
            <a:ext cx="2493817" cy="678872"/>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Detection &amp; localization</a:t>
            </a:r>
          </a:p>
        </p:txBody>
      </p:sp>
      <p:sp>
        <p:nvSpPr>
          <p:cNvPr id="11" name="Rectangle 10">
            <a:extLst>
              <a:ext uri="{FF2B5EF4-FFF2-40B4-BE49-F238E27FC236}">
                <a16:creationId xmlns:a16="http://schemas.microsoft.com/office/drawing/2014/main" xmlns="" id="{D59FDBE9-B024-4F81-A0C1-CD765852AB70}"/>
              </a:ext>
            </a:extLst>
          </p:cNvPr>
          <p:cNvSpPr/>
          <p:nvPr/>
        </p:nvSpPr>
        <p:spPr>
          <a:xfrm>
            <a:off x="6034520" y="3436792"/>
            <a:ext cx="2064326"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solidFill>
                  <a:schemeClr val="accent3"/>
                </a:solidFill>
              </a:rPr>
              <a:t>Watermark generation</a:t>
            </a:r>
          </a:p>
        </p:txBody>
      </p:sp>
      <p:sp>
        <p:nvSpPr>
          <p:cNvPr id="13" name="Rectangle 12">
            <a:extLst>
              <a:ext uri="{FF2B5EF4-FFF2-40B4-BE49-F238E27FC236}">
                <a16:creationId xmlns:a16="http://schemas.microsoft.com/office/drawing/2014/main" xmlns="" id="{2CFFD1CB-801C-4D00-84A0-E3E49BCED2CA}"/>
              </a:ext>
            </a:extLst>
          </p:cNvPr>
          <p:cNvSpPr/>
          <p:nvPr/>
        </p:nvSpPr>
        <p:spPr>
          <a:xfrm>
            <a:off x="3281795" y="3427268"/>
            <a:ext cx="1745672"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Block mapping </a:t>
            </a:r>
          </a:p>
        </p:txBody>
      </p:sp>
      <p:sp>
        <p:nvSpPr>
          <p:cNvPr id="15" name="Rectangle 14">
            <a:extLst>
              <a:ext uri="{FF2B5EF4-FFF2-40B4-BE49-F238E27FC236}">
                <a16:creationId xmlns:a16="http://schemas.microsoft.com/office/drawing/2014/main" xmlns="" id="{4EA15AA2-7FA3-470F-8F11-26A77111615F}"/>
              </a:ext>
            </a:extLst>
          </p:cNvPr>
          <p:cNvSpPr/>
          <p:nvPr/>
        </p:nvSpPr>
        <p:spPr>
          <a:xfrm>
            <a:off x="1000126" y="3431599"/>
            <a:ext cx="1551709"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Segmented block size</a:t>
            </a:r>
          </a:p>
        </p:txBody>
      </p:sp>
      <p:sp>
        <p:nvSpPr>
          <p:cNvPr id="16" name="Rectangle 15">
            <a:extLst>
              <a:ext uri="{FF2B5EF4-FFF2-40B4-BE49-F238E27FC236}">
                <a16:creationId xmlns:a16="http://schemas.microsoft.com/office/drawing/2014/main" xmlns="" id="{3EE34D2A-A866-4F57-B46A-138EA2F1567F}"/>
              </a:ext>
            </a:extLst>
          </p:cNvPr>
          <p:cNvSpPr/>
          <p:nvPr/>
        </p:nvSpPr>
        <p:spPr>
          <a:xfrm>
            <a:off x="9040092" y="2244435"/>
            <a:ext cx="2105890" cy="678872"/>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Tamper recovery</a:t>
            </a:r>
          </a:p>
        </p:txBody>
      </p:sp>
      <p:sp>
        <p:nvSpPr>
          <p:cNvPr id="17" name="Rectangle 16">
            <a:extLst>
              <a:ext uri="{FF2B5EF4-FFF2-40B4-BE49-F238E27FC236}">
                <a16:creationId xmlns:a16="http://schemas.microsoft.com/office/drawing/2014/main" xmlns="" id="{15B454AA-2371-4A52-A079-14AA18EA019C}"/>
              </a:ext>
            </a:extLst>
          </p:cNvPr>
          <p:cNvSpPr/>
          <p:nvPr/>
        </p:nvSpPr>
        <p:spPr>
          <a:xfrm>
            <a:off x="4278457" y="1389784"/>
            <a:ext cx="3034144" cy="457199"/>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Block wise scheme</a:t>
            </a:r>
          </a:p>
        </p:txBody>
      </p:sp>
      <p:sp>
        <p:nvSpPr>
          <p:cNvPr id="18" name="Rectangle 17">
            <a:extLst>
              <a:ext uri="{FF2B5EF4-FFF2-40B4-BE49-F238E27FC236}">
                <a16:creationId xmlns:a16="http://schemas.microsoft.com/office/drawing/2014/main" xmlns="" id="{B184A98E-4652-444A-B965-79903DBDE154}"/>
              </a:ext>
            </a:extLst>
          </p:cNvPr>
          <p:cNvSpPr/>
          <p:nvPr/>
        </p:nvSpPr>
        <p:spPr>
          <a:xfrm>
            <a:off x="8840932" y="3430732"/>
            <a:ext cx="2272145"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Watermark embedding</a:t>
            </a:r>
          </a:p>
        </p:txBody>
      </p:sp>
      <p:sp>
        <p:nvSpPr>
          <p:cNvPr id="19" name="Rectangle 18">
            <a:extLst>
              <a:ext uri="{FF2B5EF4-FFF2-40B4-BE49-F238E27FC236}">
                <a16:creationId xmlns:a16="http://schemas.microsoft.com/office/drawing/2014/main" xmlns="" id="{DEF69792-9832-46A5-8FF7-858B374677C6}"/>
              </a:ext>
            </a:extLst>
          </p:cNvPr>
          <p:cNvSpPr/>
          <p:nvPr/>
        </p:nvSpPr>
        <p:spPr>
          <a:xfrm>
            <a:off x="7639916" y="4681969"/>
            <a:ext cx="1205345" cy="886692"/>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Recovery bits</a:t>
            </a:r>
          </a:p>
        </p:txBody>
      </p:sp>
      <p:sp>
        <p:nvSpPr>
          <p:cNvPr id="20" name="Rectangle 19">
            <a:extLst>
              <a:ext uri="{FF2B5EF4-FFF2-40B4-BE49-F238E27FC236}">
                <a16:creationId xmlns:a16="http://schemas.microsoft.com/office/drawing/2014/main" xmlns="" id="{C089D61D-90C1-46C9-BB32-ECE3764FA815}"/>
              </a:ext>
            </a:extLst>
          </p:cNvPr>
          <p:cNvSpPr/>
          <p:nvPr/>
        </p:nvSpPr>
        <p:spPr>
          <a:xfrm>
            <a:off x="9750137" y="5933208"/>
            <a:ext cx="914400" cy="803564"/>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LSB</a:t>
            </a:r>
          </a:p>
        </p:txBody>
      </p:sp>
      <p:sp>
        <p:nvSpPr>
          <p:cNvPr id="21" name="Rectangle 20">
            <a:extLst>
              <a:ext uri="{FF2B5EF4-FFF2-40B4-BE49-F238E27FC236}">
                <a16:creationId xmlns:a16="http://schemas.microsoft.com/office/drawing/2014/main" xmlns="" id="{7EDA69C2-5DD2-4AF3-A8D9-3EAE7EB72F8C}"/>
              </a:ext>
            </a:extLst>
          </p:cNvPr>
          <p:cNvSpPr/>
          <p:nvPr/>
        </p:nvSpPr>
        <p:spPr>
          <a:xfrm>
            <a:off x="7523885" y="5937538"/>
            <a:ext cx="1510145" cy="803564"/>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Quantization matrix</a:t>
            </a:r>
          </a:p>
        </p:txBody>
      </p:sp>
      <p:sp>
        <p:nvSpPr>
          <p:cNvPr id="22" name="Rectangle 21">
            <a:extLst>
              <a:ext uri="{FF2B5EF4-FFF2-40B4-BE49-F238E27FC236}">
                <a16:creationId xmlns:a16="http://schemas.microsoft.com/office/drawing/2014/main" xmlns="" id="{42FACC70-0814-4B28-9CD6-1F9F31A9FC68}"/>
              </a:ext>
            </a:extLst>
          </p:cNvPr>
          <p:cNvSpPr/>
          <p:nvPr/>
        </p:nvSpPr>
        <p:spPr>
          <a:xfrm>
            <a:off x="9647959" y="4681105"/>
            <a:ext cx="1108363"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Spatial</a:t>
            </a:r>
          </a:p>
          <a:p>
            <a:pPr algn="ctr"/>
            <a:r>
              <a:rPr lang="en-US">
                <a:solidFill>
                  <a:schemeClr val="accent3"/>
                </a:solidFill>
              </a:rPr>
              <a:t>domain</a:t>
            </a:r>
          </a:p>
        </p:txBody>
      </p:sp>
      <p:sp>
        <p:nvSpPr>
          <p:cNvPr id="23" name="Rectangle 22">
            <a:extLst>
              <a:ext uri="{FF2B5EF4-FFF2-40B4-BE49-F238E27FC236}">
                <a16:creationId xmlns:a16="http://schemas.microsoft.com/office/drawing/2014/main" xmlns="" id="{FD4838BB-AFED-4B80-AB70-A335AECB1D37}"/>
              </a:ext>
            </a:extLst>
          </p:cNvPr>
          <p:cNvSpPr/>
          <p:nvPr/>
        </p:nvSpPr>
        <p:spPr>
          <a:xfrm>
            <a:off x="5786871" y="5932343"/>
            <a:ext cx="1274618" cy="803564"/>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Pixel coordinates</a:t>
            </a:r>
          </a:p>
        </p:txBody>
      </p:sp>
      <p:sp>
        <p:nvSpPr>
          <p:cNvPr id="24" name="Rectangle 23">
            <a:extLst>
              <a:ext uri="{FF2B5EF4-FFF2-40B4-BE49-F238E27FC236}">
                <a16:creationId xmlns:a16="http://schemas.microsoft.com/office/drawing/2014/main" xmlns="" id="{CE270194-808F-43F5-B6E1-5B7526F5F0D1}"/>
              </a:ext>
            </a:extLst>
          </p:cNvPr>
          <p:cNvSpPr/>
          <p:nvPr/>
        </p:nvSpPr>
        <p:spPr>
          <a:xfrm>
            <a:off x="5486401" y="4675909"/>
            <a:ext cx="1828799" cy="900545"/>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Authentication bits</a:t>
            </a:r>
          </a:p>
        </p:txBody>
      </p:sp>
      <p:sp>
        <p:nvSpPr>
          <p:cNvPr id="25" name="Rectangle 24">
            <a:extLst>
              <a:ext uri="{FF2B5EF4-FFF2-40B4-BE49-F238E27FC236}">
                <a16:creationId xmlns:a16="http://schemas.microsoft.com/office/drawing/2014/main" xmlns="" id="{0E6EF294-C20F-4D61-BDAE-8873860A422F}"/>
              </a:ext>
            </a:extLst>
          </p:cNvPr>
          <p:cNvSpPr/>
          <p:nvPr/>
        </p:nvSpPr>
        <p:spPr>
          <a:xfrm>
            <a:off x="3287857" y="4680239"/>
            <a:ext cx="1607127"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solidFill>
                  <a:schemeClr val="accent3"/>
                </a:solidFill>
              </a:rPr>
              <a:t>Linear transformation</a:t>
            </a:r>
          </a:p>
        </p:txBody>
      </p:sp>
      <p:sp>
        <p:nvSpPr>
          <p:cNvPr id="26" name="Rectangle 25">
            <a:extLst>
              <a:ext uri="{FF2B5EF4-FFF2-40B4-BE49-F238E27FC236}">
                <a16:creationId xmlns:a16="http://schemas.microsoft.com/office/drawing/2014/main" xmlns="" id="{07A5F2E2-3AC4-45AE-9460-7C166CA14678}"/>
              </a:ext>
            </a:extLst>
          </p:cNvPr>
          <p:cNvSpPr/>
          <p:nvPr/>
        </p:nvSpPr>
        <p:spPr>
          <a:xfrm>
            <a:off x="1255568" y="4656859"/>
            <a:ext cx="914400" cy="914400"/>
          </a:xfrm>
          <a:prstGeom prst="rect">
            <a:avLst/>
          </a:prstGeom>
          <a:solidFill>
            <a:schemeClr val="accent1"/>
          </a:solidFill>
        </p:spPr>
        <p:style>
          <a:lnRef idx="2">
            <a:schemeClr val="accent3"/>
          </a:lnRef>
          <a:fillRef idx="1">
            <a:schemeClr val="lt1"/>
          </a:fillRef>
          <a:effectRef idx="0">
            <a:schemeClr val="accent3"/>
          </a:effectRef>
          <a:fontRef idx="minor">
            <a:schemeClr val="dk1"/>
          </a:fontRef>
        </p:style>
        <p:txBody>
          <a:bodyPr rtlCol="0" anchor="ctr"/>
          <a:lstStyle/>
          <a:p>
            <a:pPr algn="ctr"/>
            <a:r>
              <a:rPr lang="en-US">
                <a:solidFill>
                  <a:schemeClr val="accent3"/>
                </a:solidFill>
              </a:rPr>
              <a:t>mxn</a:t>
            </a:r>
          </a:p>
        </p:txBody>
      </p:sp>
      <p:cxnSp>
        <p:nvCxnSpPr>
          <p:cNvPr id="27" name="Straight Arrow Connector 26">
            <a:extLst>
              <a:ext uri="{FF2B5EF4-FFF2-40B4-BE49-F238E27FC236}">
                <a16:creationId xmlns:a16="http://schemas.microsoft.com/office/drawing/2014/main" xmlns="" id="{4EF0E66B-5C52-45D8-903F-14FFBB244F76}"/>
              </a:ext>
            </a:extLst>
          </p:cNvPr>
          <p:cNvCxnSpPr/>
          <p:nvPr/>
        </p:nvCxnSpPr>
        <p:spPr>
          <a:xfrm flipH="1">
            <a:off x="5845752" y="1114424"/>
            <a:ext cx="13854" cy="26323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8" name="Straight Arrow Connector 27">
            <a:extLst>
              <a:ext uri="{FF2B5EF4-FFF2-40B4-BE49-F238E27FC236}">
                <a16:creationId xmlns:a16="http://schemas.microsoft.com/office/drawing/2014/main" xmlns="" id="{F32B563F-FAC0-436F-95DD-D076A73767FA}"/>
              </a:ext>
            </a:extLst>
          </p:cNvPr>
          <p:cNvCxnSpPr/>
          <p:nvPr/>
        </p:nvCxnSpPr>
        <p:spPr>
          <a:xfrm>
            <a:off x="4062845" y="4346863"/>
            <a:ext cx="0" cy="33251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9" name="Straight Arrow Connector 28">
            <a:extLst>
              <a:ext uri="{FF2B5EF4-FFF2-40B4-BE49-F238E27FC236}">
                <a16:creationId xmlns:a16="http://schemas.microsoft.com/office/drawing/2014/main" xmlns="" id="{E43DDA72-692E-4636-9205-BC8F67E58BDC}"/>
              </a:ext>
            </a:extLst>
          </p:cNvPr>
          <p:cNvCxnSpPr/>
          <p:nvPr/>
        </p:nvCxnSpPr>
        <p:spPr>
          <a:xfrm>
            <a:off x="1711902" y="4337339"/>
            <a:ext cx="0" cy="34636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0" name="Straight Arrow Connector 29">
            <a:extLst>
              <a:ext uri="{FF2B5EF4-FFF2-40B4-BE49-F238E27FC236}">
                <a16:creationId xmlns:a16="http://schemas.microsoft.com/office/drawing/2014/main" xmlns="" id="{99908798-CF33-4BDB-B297-AF113F2F221E}"/>
              </a:ext>
            </a:extLst>
          </p:cNvPr>
          <p:cNvCxnSpPr/>
          <p:nvPr/>
        </p:nvCxnSpPr>
        <p:spPr>
          <a:xfrm>
            <a:off x="6476134" y="4515716"/>
            <a:ext cx="1" cy="15240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1" name="Straight Arrow Connector 30">
            <a:extLst>
              <a:ext uri="{FF2B5EF4-FFF2-40B4-BE49-F238E27FC236}">
                <a16:creationId xmlns:a16="http://schemas.microsoft.com/office/drawing/2014/main" xmlns="" id="{DCA51043-37B5-4D37-969A-9C46EEFAFDAB}"/>
              </a:ext>
            </a:extLst>
          </p:cNvPr>
          <p:cNvCxnSpPr/>
          <p:nvPr/>
        </p:nvCxnSpPr>
        <p:spPr>
          <a:xfrm flipH="1">
            <a:off x="6341919" y="5572991"/>
            <a:ext cx="13854" cy="30480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2" name="Straight Arrow Connector 31">
            <a:extLst>
              <a:ext uri="{FF2B5EF4-FFF2-40B4-BE49-F238E27FC236}">
                <a16:creationId xmlns:a16="http://schemas.microsoft.com/office/drawing/2014/main" xmlns="" id="{0BAFEABF-B10C-4998-A724-60CEA9DD2DD5}"/>
              </a:ext>
            </a:extLst>
          </p:cNvPr>
          <p:cNvCxnSpPr/>
          <p:nvPr/>
        </p:nvCxnSpPr>
        <p:spPr>
          <a:xfrm>
            <a:off x="8355157" y="4524374"/>
            <a:ext cx="1" cy="138546"/>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3" name="Straight Arrow Connector 32">
            <a:extLst>
              <a:ext uri="{FF2B5EF4-FFF2-40B4-BE49-F238E27FC236}">
                <a16:creationId xmlns:a16="http://schemas.microsoft.com/office/drawing/2014/main" xmlns="" id="{683F0508-FCC5-4142-9A8B-777D09482768}"/>
              </a:ext>
            </a:extLst>
          </p:cNvPr>
          <p:cNvCxnSpPr/>
          <p:nvPr/>
        </p:nvCxnSpPr>
        <p:spPr>
          <a:xfrm>
            <a:off x="10160577" y="5609359"/>
            <a:ext cx="13855" cy="31865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4" name="Straight Arrow Connector 33">
            <a:extLst>
              <a:ext uri="{FF2B5EF4-FFF2-40B4-BE49-F238E27FC236}">
                <a16:creationId xmlns:a16="http://schemas.microsoft.com/office/drawing/2014/main" xmlns="" id="{629125E1-8B8E-43B4-B79A-1595EB94519A}"/>
              </a:ext>
            </a:extLst>
          </p:cNvPr>
          <p:cNvCxnSpPr/>
          <p:nvPr/>
        </p:nvCxnSpPr>
        <p:spPr>
          <a:xfrm>
            <a:off x="10164906" y="4339069"/>
            <a:ext cx="1" cy="33251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5" name="Straight Arrow Connector 34">
            <a:extLst>
              <a:ext uri="{FF2B5EF4-FFF2-40B4-BE49-F238E27FC236}">
                <a16:creationId xmlns:a16="http://schemas.microsoft.com/office/drawing/2014/main" xmlns="" id="{A2530C9C-7134-4D7F-8910-A4782C52A152}"/>
              </a:ext>
            </a:extLst>
          </p:cNvPr>
          <p:cNvCxnSpPr/>
          <p:nvPr/>
        </p:nvCxnSpPr>
        <p:spPr>
          <a:xfrm>
            <a:off x="8229600" y="5576455"/>
            <a:ext cx="13855" cy="3463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6" name="Straight Arrow Connector 35">
            <a:extLst>
              <a:ext uri="{FF2B5EF4-FFF2-40B4-BE49-F238E27FC236}">
                <a16:creationId xmlns:a16="http://schemas.microsoft.com/office/drawing/2014/main" xmlns="" id="{458E8211-B594-4DD6-B9D3-3E857EBB4AB8}"/>
              </a:ext>
            </a:extLst>
          </p:cNvPr>
          <p:cNvCxnSpPr/>
          <p:nvPr/>
        </p:nvCxnSpPr>
        <p:spPr>
          <a:xfrm>
            <a:off x="3121603" y="2020166"/>
            <a:ext cx="6774872" cy="13855"/>
          </a:xfrm>
          <a:prstGeom prst="straightConnector1">
            <a:avLst/>
          </a:prstGeom>
        </p:spPr>
        <p:style>
          <a:lnRef idx="1">
            <a:schemeClr val="accent3"/>
          </a:lnRef>
          <a:fillRef idx="0">
            <a:schemeClr val="accent3"/>
          </a:fillRef>
          <a:effectRef idx="0">
            <a:schemeClr val="accent3"/>
          </a:effectRef>
          <a:fontRef idx="minor">
            <a:schemeClr val="tx1"/>
          </a:fontRef>
        </p:style>
      </p:cxnSp>
      <p:cxnSp>
        <p:nvCxnSpPr>
          <p:cNvPr id="37" name="Straight Arrow Connector 36">
            <a:extLst>
              <a:ext uri="{FF2B5EF4-FFF2-40B4-BE49-F238E27FC236}">
                <a16:creationId xmlns:a16="http://schemas.microsoft.com/office/drawing/2014/main" xmlns="" id="{7B50D105-EF2A-43AB-A2A9-344C53A307FC}"/>
              </a:ext>
            </a:extLst>
          </p:cNvPr>
          <p:cNvCxnSpPr/>
          <p:nvPr/>
        </p:nvCxnSpPr>
        <p:spPr>
          <a:xfrm>
            <a:off x="1782041" y="3146713"/>
            <a:ext cx="8118764" cy="55419"/>
          </a:xfrm>
          <a:prstGeom prst="straightConnector1">
            <a:avLst/>
          </a:prstGeom>
        </p:spPr>
        <p:style>
          <a:lnRef idx="1">
            <a:schemeClr val="accent3"/>
          </a:lnRef>
          <a:fillRef idx="0">
            <a:schemeClr val="accent3"/>
          </a:fillRef>
          <a:effectRef idx="0">
            <a:schemeClr val="accent3"/>
          </a:effectRef>
          <a:fontRef idx="minor">
            <a:schemeClr val="tx1"/>
          </a:fontRef>
        </p:style>
      </p:cxnSp>
      <p:cxnSp>
        <p:nvCxnSpPr>
          <p:cNvPr id="38" name="Straight Arrow Connector 37">
            <a:extLst>
              <a:ext uri="{FF2B5EF4-FFF2-40B4-BE49-F238E27FC236}">
                <a16:creationId xmlns:a16="http://schemas.microsoft.com/office/drawing/2014/main" xmlns="" id="{D5463F00-9639-4ACD-A6BC-35BA8EBD364E}"/>
              </a:ext>
            </a:extLst>
          </p:cNvPr>
          <p:cNvCxnSpPr/>
          <p:nvPr/>
        </p:nvCxnSpPr>
        <p:spPr>
          <a:xfrm>
            <a:off x="6483060" y="4508789"/>
            <a:ext cx="1870364" cy="13855"/>
          </a:xfrm>
          <a:prstGeom prst="straightConnector1">
            <a:avLst/>
          </a:prstGeom>
        </p:spPr>
        <p:style>
          <a:lnRef idx="1">
            <a:schemeClr val="accent3"/>
          </a:lnRef>
          <a:fillRef idx="0">
            <a:schemeClr val="accent3"/>
          </a:fillRef>
          <a:effectRef idx="0">
            <a:schemeClr val="accent3"/>
          </a:effectRef>
          <a:fontRef idx="minor">
            <a:schemeClr val="tx1"/>
          </a:fontRef>
        </p:style>
      </p:cxnSp>
      <p:cxnSp>
        <p:nvCxnSpPr>
          <p:cNvPr id="39" name="Straight Arrow Connector 38">
            <a:extLst>
              <a:ext uri="{FF2B5EF4-FFF2-40B4-BE49-F238E27FC236}">
                <a16:creationId xmlns:a16="http://schemas.microsoft.com/office/drawing/2014/main" xmlns="" id="{3C958DD7-A33C-4714-A825-7AAF230C4D9C}"/>
              </a:ext>
            </a:extLst>
          </p:cNvPr>
          <p:cNvCxnSpPr/>
          <p:nvPr/>
        </p:nvCxnSpPr>
        <p:spPr>
          <a:xfrm>
            <a:off x="9909464" y="3196935"/>
            <a:ext cx="13855" cy="22167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1" name="Straight Arrow Connector 40">
            <a:extLst>
              <a:ext uri="{FF2B5EF4-FFF2-40B4-BE49-F238E27FC236}">
                <a16:creationId xmlns:a16="http://schemas.microsoft.com/office/drawing/2014/main" xmlns="" id="{A35AB8A3-A433-44BD-97CB-02B91FF946DA}"/>
              </a:ext>
            </a:extLst>
          </p:cNvPr>
          <p:cNvCxnSpPr/>
          <p:nvPr/>
        </p:nvCxnSpPr>
        <p:spPr>
          <a:xfrm>
            <a:off x="3115540" y="2027958"/>
            <a:ext cx="13855" cy="1939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2" name="Straight Arrow Connector 41">
            <a:extLst>
              <a:ext uri="{FF2B5EF4-FFF2-40B4-BE49-F238E27FC236}">
                <a16:creationId xmlns:a16="http://schemas.microsoft.com/office/drawing/2014/main" xmlns="" id="{73A9DBA5-B182-4BAD-BBF9-BE42B0CBE4CF}"/>
              </a:ext>
            </a:extLst>
          </p:cNvPr>
          <p:cNvCxnSpPr/>
          <p:nvPr/>
        </p:nvCxnSpPr>
        <p:spPr>
          <a:xfrm>
            <a:off x="5849216" y="1824470"/>
            <a:ext cx="1" cy="19396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3" name="Straight Arrow Connector 42">
            <a:extLst>
              <a:ext uri="{FF2B5EF4-FFF2-40B4-BE49-F238E27FC236}">
                <a16:creationId xmlns:a16="http://schemas.microsoft.com/office/drawing/2014/main" xmlns="" id="{C284A280-F15A-4C01-8B51-207B73F3528E}"/>
              </a:ext>
            </a:extLst>
          </p:cNvPr>
          <p:cNvCxnSpPr/>
          <p:nvPr/>
        </p:nvCxnSpPr>
        <p:spPr>
          <a:xfrm>
            <a:off x="7128164" y="3186545"/>
            <a:ext cx="13854" cy="235528"/>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4" name="Straight Arrow Connector 43">
            <a:extLst>
              <a:ext uri="{FF2B5EF4-FFF2-40B4-BE49-F238E27FC236}">
                <a16:creationId xmlns:a16="http://schemas.microsoft.com/office/drawing/2014/main" xmlns="" id="{20E7CB5A-DF67-4B95-AE65-EB81F105E8FF}"/>
              </a:ext>
            </a:extLst>
          </p:cNvPr>
          <p:cNvCxnSpPr/>
          <p:nvPr/>
        </p:nvCxnSpPr>
        <p:spPr>
          <a:xfrm>
            <a:off x="7187911" y="4354657"/>
            <a:ext cx="0" cy="16625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5" name="Straight Arrow Connector 44">
            <a:extLst>
              <a:ext uri="{FF2B5EF4-FFF2-40B4-BE49-F238E27FC236}">
                <a16:creationId xmlns:a16="http://schemas.microsoft.com/office/drawing/2014/main" xmlns="" id="{46B15C7B-0E90-4DAB-9BE7-EEBCF42FE2EC}"/>
              </a:ext>
            </a:extLst>
          </p:cNvPr>
          <p:cNvCxnSpPr/>
          <p:nvPr/>
        </p:nvCxnSpPr>
        <p:spPr>
          <a:xfrm>
            <a:off x="9907732" y="2031422"/>
            <a:ext cx="13855" cy="19396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6" name="Straight Arrow Connector 45">
            <a:extLst>
              <a:ext uri="{FF2B5EF4-FFF2-40B4-BE49-F238E27FC236}">
                <a16:creationId xmlns:a16="http://schemas.microsoft.com/office/drawing/2014/main" xmlns="" id="{A8A94CC0-100D-44F8-888C-9916F786150E}"/>
              </a:ext>
            </a:extLst>
          </p:cNvPr>
          <p:cNvCxnSpPr/>
          <p:nvPr/>
        </p:nvCxnSpPr>
        <p:spPr>
          <a:xfrm>
            <a:off x="7542934" y="2035753"/>
            <a:ext cx="13855" cy="20781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7" name="Straight Arrow Connector 46">
            <a:extLst>
              <a:ext uri="{FF2B5EF4-FFF2-40B4-BE49-F238E27FC236}">
                <a16:creationId xmlns:a16="http://schemas.microsoft.com/office/drawing/2014/main" xmlns="" id="{05D36A88-3E29-4085-9119-91902AC74440}"/>
              </a:ext>
            </a:extLst>
          </p:cNvPr>
          <p:cNvCxnSpPr/>
          <p:nvPr/>
        </p:nvCxnSpPr>
        <p:spPr>
          <a:xfrm>
            <a:off x="3113810" y="2926773"/>
            <a:ext cx="13854" cy="22167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8" name="Straight Arrow Connector 47">
            <a:extLst>
              <a:ext uri="{FF2B5EF4-FFF2-40B4-BE49-F238E27FC236}">
                <a16:creationId xmlns:a16="http://schemas.microsoft.com/office/drawing/2014/main" xmlns="" id="{3F511DFB-9D8F-478D-A4F3-D6E04EA27573}"/>
              </a:ext>
            </a:extLst>
          </p:cNvPr>
          <p:cNvCxnSpPr/>
          <p:nvPr/>
        </p:nvCxnSpPr>
        <p:spPr>
          <a:xfrm>
            <a:off x="4212647" y="3152776"/>
            <a:ext cx="1" cy="263236"/>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9" name="Straight Arrow Connector 48">
            <a:extLst>
              <a:ext uri="{FF2B5EF4-FFF2-40B4-BE49-F238E27FC236}">
                <a16:creationId xmlns:a16="http://schemas.microsoft.com/office/drawing/2014/main" xmlns="" id="{E86F92D3-1307-414E-AEF4-47623D25D3DD}"/>
              </a:ext>
            </a:extLst>
          </p:cNvPr>
          <p:cNvCxnSpPr/>
          <p:nvPr/>
        </p:nvCxnSpPr>
        <p:spPr>
          <a:xfrm>
            <a:off x="1778578" y="3143251"/>
            <a:ext cx="13854" cy="27709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xmlns="" val="2774555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xmlns="" id="{F7660A3D-94D7-4E5D-AE77-F2DEE49DF4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xmlns="" id="{A44EB985-DC5C-4DAC-9D62-8DC7D0F25A8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xmlns="" id="{3FCB64ED-B050-4F57-8188-F233260082B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xmlns="" id="{2BF5D0F4-EA4E-47A5-87BE-9ABB1AF66D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34" name="Rectangle 33">
            <a:extLst>
              <a:ext uri="{FF2B5EF4-FFF2-40B4-BE49-F238E27FC236}">
                <a16:creationId xmlns:a16="http://schemas.microsoft.com/office/drawing/2014/main" xmlns="" id="{DA182162-B517-4B41-B039-339F87FAE1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xmlns="" id="{49B5AD54-1E68-4239-A6AF-FE0F49BB836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6534" y="457200"/>
            <a:ext cx="3703320" cy="59333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TextBox 2">
            <a:extLst>
              <a:ext uri="{FF2B5EF4-FFF2-40B4-BE49-F238E27FC236}">
                <a16:creationId xmlns:a16="http://schemas.microsoft.com/office/drawing/2014/main" xmlns="" id="{D3EB7B80-3EA1-4593-901C-2DDDEAD147E7}"/>
              </a:ext>
            </a:extLst>
          </p:cNvPr>
          <p:cNvSpPr txBox="1"/>
          <p:nvPr/>
        </p:nvSpPr>
        <p:spPr>
          <a:xfrm>
            <a:off x="674254" y="2272146"/>
            <a:ext cx="3318042" cy="2753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4000" dirty="0">
                <a:solidFill>
                  <a:schemeClr val="bg1"/>
                </a:solidFill>
              </a:rPr>
              <a:t>WATERMARK EMBEDDING PROCEDURE</a:t>
            </a:r>
          </a:p>
        </p:txBody>
      </p:sp>
      <p:sp>
        <p:nvSpPr>
          <p:cNvPr id="2" name="Rectangle 1">
            <a:extLst>
              <a:ext uri="{FF2B5EF4-FFF2-40B4-BE49-F238E27FC236}">
                <a16:creationId xmlns:a16="http://schemas.microsoft.com/office/drawing/2014/main" xmlns="" id="{DFC2BE5D-F020-4DAE-AA45-405C666E86C9}"/>
              </a:ext>
            </a:extLst>
          </p:cNvPr>
          <p:cNvSpPr/>
          <p:nvPr/>
        </p:nvSpPr>
        <p:spPr>
          <a:xfrm>
            <a:off x="6213642" y="552115"/>
            <a:ext cx="3181683" cy="42779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Original image </a:t>
            </a:r>
          </a:p>
        </p:txBody>
      </p:sp>
      <p:sp>
        <p:nvSpPr>
          <p:cNvPr id="4" name="Rectangle 3">
            <a:extLst>
              <a:ext uri="{FF2B5EF4-FFF2-40B4-BE49-F238E27FC236}">
                <a16:creationId xmlns:a16="http://schemas.microsoft.com/office/drawing/2014/main" xmlns="" id="{DEFF0FCC-E630-4177-90F8-8FB95C83384A}"/>
              </a:ext>
            </a:extLst>
          </p:cNvPr>
          <p:cNvSpPr/>
          <p:nvPr/>
        </p:nvSpPr>
        <p:spPr>
          <a:xfrm>
            <a:off x="6811044" y="1229727"/>
            <a:ext cx="2005262" cy="42778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Divide into blocks</a:t>
            </a:r>
          </a:p>
        </p:txBody>
      </p:sp>
      <p:sp>
        <p:nvSpPr>
          <p:cNvPr id="5" name="Rectangle 4">
            <a:extLst>
              <a:ext uri="{FF2B5EF4-FFF2-40B4-BE49-F238E27FC236}">
                <a16:creationId xmlns:a16="http://schemas.microsoft.com/office/drawing/2014/main" xmlns="" id="{E888B7FE-2486-4713-9991-04FE3F2597BB}"/>
              </a:ext>
            </a:extLst>
          </p:cNvPr>
          <p:cNvSpPr/>
          <p:nvPr/>
        </p:nvSpPr>
        <p:spPr>
          <a:xfrm>
            <a:off x="6887077" y="1880602"/>
            <a:ext cx="1844840" cy="44115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Mapping block</a:t>
            </a:r>
            <a:endParaRPr lang="en-US"/>
          </a:p>
        </p:txBody>
      </p:sp>
      <p:sp>
        <p:nvSpPr>
          <p:cNvPr id="6" name="Rectangle 5">
            <a:extLst>
              <a:ext uri="{FF2B5EF4-FFF2-40B4-BE49-F238E27FC236}">
                <a16:creationId xmlns:a16="http://schemas.microsoft.com/office/drawing/2014/main" xmlns="" id="{FDDA83D3-CF40-416C-9E77-40DC1209CE93}"/>
              </a:ext>
            </a:extLst>
          </p:cNvPr>
          <p:cNvSpPr/>
          <p:nvPr/>
        </p:nvSpPr>
        <p:spPr>
          <a:xfrm>
            <a:off x="6214477" y="2638425"/>
            <a:ext cx="3502525" cy="60157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Compute average intensity of each block</a:t>
            </a:r>
          </a:p>
        </p:txBody>
      </p:sp>
      <p:sp>
        <p:nvSpPr>
          <p:cNvPr id="7" name="Rectangle 6">
            <a:extLst>
              <a:ext uri="{FF2B5EF4-FFF2-40B4-BE49-F238E27FC236}">
                <a16:creationId xmlns:a16="http://schemas.microsoft.com/office/drawing/2014/main" xmlns="" id="{24D00711-4F6D-499D-87DC-CE226F7EAC1B}"/>
              </a:ext>
            </a:extLst>
          </p:cNvPr>
          <p:cNvSpPr/>
          <p:nvPr/>
        </p:nvSpPr>
        <p:spPr>
          <a:xfrm>
            <a:off x="5020511" y="3757195"/>
            <a:ext cx="2299367" cy="90905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t>Generate watermark authentication bits</a:t>
            </a:r>
          </a:p>
        </p:txBody>
      </p:sp>
      <p:sp>
        <p:nvSpPr>
          <p:cNvPr id="8" name="Rectangle 7">
            <a:extLst>
              <a:ext uri="{FF2B5EF4-FFF2-40B4-BE49-F238E27FC236}">
                <a16:creationId xmlns:a16="http://schemas.microsoft.com/office/drawing/2014/main" xmlns="" id="{3495D002-4506-4297-89B2-74BF9BD30E98}"/>
              </a:ext>
            </a:extLst>
          </p:cNvPr>
          <p:cNvSpPr/>
          <p:nvPr/>
        </p:nvSpPr>
        <p:spPr>
          <a:xfrm>
            <a:off x="8906543" y="3753017"/>
            <a:ext cx="2526630" cy="90905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Generate watermark recovery bits</a:t>
            </a:r>
          </a:p>
        </p:txBody>
      </p:sp>
      <p:sp>
        <p:nvSpPr>
          <p:cNvPr id="9" name="Rectangle 8">
            <a:extLst>
              <a:ext uri="{FF2B5EF4-FFF2-40B4-BE49-F238E27FC236}">
                <a16:creationId xmlns:a16="http://schemas.microsoft.com/office/drawing/2014/main" xmlns="" id="{638208C9-2148-4058-AD32-928C3164A1A6}"/>
              </a:ext>
            </a:extLst>
          </p:cNvPr>
          <p:cNvSpPr/>
          <p:nvPr/>
        </p:nvSpPr>
        <p:spPr>
          <a:xfrm>
            <a:off x="5640471" y="1877259"/>
            <a:ext cx="882316" cy="44115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key1</a:t>
            </a:r>
            <a:endParaRPr lang="en-US"/>
          </a:p>
        </p:txBody>
      </p:sp>
      <p:sp>
        <p:nvSpPr>
          <p:cNvPr id="10" name="Rectangle 9">
            <a:extLst>
              <a:ext uri="{FF2B5EF4-FFF2-40B4-BE49-F238E27FC236}">
                <a16:creationId xmlns:a16="http://schemas.microsoft.com/office/drawing/2014/main" xmlns="" id="{95C74B81-4C4C-4B5D-BEA2-F3F3B84366EF}"/>
              </a:ext>
            </a:extLst>
          </p:cNvPr>
          <p:cNvSpPr/>
          <p:nvPr/>
        </p:nvSpPr>
        <p:spPr>
          <a:xfrm>
            <a:off x="6745873" y="5028030"/>
            <a:ext cx="2593472" cy="508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Watermark embedding</a:t>
            </a:r>
          </a:p>
        </p:txBody>
      </p:sp>
      <p:sp>
        <p:nvSpPr>
          <p:cNvPr id="11" name="Rectangle 10">
            <a:extLst>
              <a:ext uri="{FF2B5EF4-FFF2-40B4-BE49-F238E27FC236}">
                <a16:creationId xmlns:a16="http://schemas.microsoft.com/office/drawing/2014/main" xmlns="" id="{1B6AE45C-735D-4399-AE87-73BB926540B3}"/>
              </a:ext>
            </a:extLst>
          </p:cNvPr>
          <p:cNvSpPr/>
          <p:nvPr/>
        </p:nvSpPr>
        <p:spPr>
          <a:xfrm>
            <a:off x="6634748" y="5932905"/>
            <a:ext cx="2807367" cy="45452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accent1"/>
                </a:solidFill>
              </a:rPr>
              <a:t>Watermarked image</a:t>
            </a:r>
          </a:p>
        </p:txBody>
      </p:sp>
      <p:sp>
        <p:nvSpPr>
          <p:cNvPr id="12" name="Rectangle 11">
            <a:extLst>
              <a:ext uri="{FF2B5EF4-FFF2-40B4-BE49-F238E27FC236}">
                <a16:creationId xmlns:a16="http://schemas.microsoft.com/office/drawing/2014/main" xmlns="" id="{F51B17CE-EBA9-4F5B-8CC6-65AF1A3E702A}"/>
              </a:ext>
            </a:extLst>
          </p:cNvPr>
          <p:cNvSpPr/>
          <p:nvPr/>
        </p:nvSpPr>
        <p:spPr>
          <a:xfrm>
            <a:off x="4865938" y="2693570"/>
            <a:ext cx="909052" cy="548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solidFill>
                  <a:schemeClr val="accent1"/>
                </a:solidFill>
              </a:rPr>
              <a:t>key2</a:t>
            </a:r>
          </a:p>
        </p:txBody>
      </p:sp>
      <p:cxnSp>
        <p:nvCxnSpPr>
          <p:cNvPr id="13" name="Straight Arrow Connector 12">
            <a:extLst>
              <a:ext uri="{FF2B5EF4-FFF2-40B4-BE49-F238E27FC236}">
                <a16:creationId xmlns:a16="http://schemas.microsoft.com/office/drawing/2014/main" xmlns="" id="{F6575C3C-A9EC-434A-B4B0-93C12B549BCA}"/>
              </a:ext>
            </a:extLst>
          </p:cNvPr>
          <p:cNvCxnSpPr/>
          <p:nvPr/>
        </p:nvCxnSpPr>
        <p:spPr>
          <a:xfrm>
            <a:off x="7735971" y="2315076"/>
            <a:ext cx="18716" cy="2860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xmlns="" id="{3A67720B-F261-4B65-886D-9B1EC95DF4B0}"/>
              </a:ext>
            </a:extLst>
          </p:cNvPr>
          <p:cNvCxnSpPr/>
          <p:nvPr/>
        </p:nvCxnSpPr>
        <p:spPr>
          <a:xfrm flipV="1">
            <a:off x="6515268" y="2075615"/>
            <a:ext cx="366294" cy="80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xmlns="" id="{D0BB1FDB-92C2-48EC-84B7-69C38ACCC8CD}"/>
              </a:ext>
            </a:extLst>
          </p:cNvPr>
          <p:cNvCxnSpPr/>
          <p:nvPr/>
        </p:nvCxnSpPr>
        <p:spPr>
          <a:xfrm>
            <a:off x="7700878" y="983247"/>
            <a:ext cx="5348" cy="259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xmlns="" id="{C47F4B07-2262-44E0-85BA-977752650830}"/>
              </a:ext>
            </a:extLst>
          </p:cNvPr>
          <p:cNvCxnSpPr/>
          <p:nvPr/>
        </p:nvCxnSpPr>
        <p:spPr>
          <a:xfrm flipH="1">
            <a:off x="7835734" y="5537701"/>
            <a:ext cx="8021" cy="379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xmlns="" id="{B62C99FE-D35F-4E1A-BF89-5F2191E14A12}"/>
              </a:ext>
            </a:extLst>
          </p:cNvPr>
          <p:cNvCxnSpPr/>
          <p:nvPr/>
        </p:nvCxnSpPr>
        <p:spPr>
          <a:xfrm>
            <a:off x="7732630" y="3234156"/>
            <a:ext cx="5347" cy="2593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xmlns="" id="{57CEA82B-BAAC-4102-A28C-04FE9BABD583}"/>
              </a:ext>
            </a:extLst>
          </p:cNvPr>
          <p:cNvCxnSpPr/>
          <p:nvPr/>
        </p:nvCxnSpPr>
        <p:spPr>
          <a:xfrm>
            <a:off x="10241714" y="3497347"/>
            <a:ext cx="5348" cy="2192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xmlns="" id="{53D9F582-81E1-438B-A828-DA1C3014D8B6}"/>
              </a:ext>
            </a:extLst>
          </p:cNvPr>
          <p:cNvCxnSpPr/>
          <p:nvPr/>
        </p:nvCxnSpPr>
        <p:spPr>
          <a:xfrm>
            <a:off x="7737643" y="1661694"/>
            <a:ext cx="5347" cy="205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5CE59484-9840-4A1D-B872-ECF55E61D003}"/>
              </a:ext>
            </a:extLst>
          </p:cNvPr>
          <p:cNvCxnSpPr/>
          <p:nvPr/>
        </p:nvCxnSpPr>
        <p:spPr>
          <a:xfrm flipV="1">
            <a:off x="5768306" y="2906128"/>
            <a:ext cx="446506" cy="21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xmlns="" id="{09CA815A-82E1-4201-995C-D54A29263244}"/>
              </a:ext>
            </a:extLst>
          </p:cNvPr>
          <p:cNvCxnSpPr/>
          <p:nvPr/>
        </p:nvCxnSpPr>
        <p:spPr>
          <a:xfrm>
            <a:off x="7832057" y="4857583"/>
            <a:ext cx="18716" cy="152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xmlns="" id="{84A09FB0-3343-44B4-9915-5C9C69694D32}"/>
              </a:ext>
            </a:extLst>
          </p:cNvPr>
          <p:cNvCxnSpPr/>
          <p:nvPr/>
        </p:nvCxnSpPr>
        <p:spPr>
          <a:xfrm>
            <a:off x="6237037" y="3489826"/>
            <a:ext cx="5348" cy="272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D3BD457C-B259-40F4-A965-9AAAAC05ED7F}"/>
              </a:ext>
            </a:extLst>
          </p:cNvPr>
          <p:cNvCxnSpPr/>
          <p:nvPr/>
        </p:nvCxnSpPr>
        <p:spPr>
          <a:xfrm>
            <a:off x="6234530" y="3500687"/>
            <a:ext cx="4023895" cy="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A35AD0B9-100E-486D-B14B-E1987616B94F}"/>
              </a:ext>
            </a:extLst>
          </p:cNvPr>
          <p:cNvCxnSpPr/>
          <p:nvPr/>
        </p:nvCxnSpPr>
        <p:spPr>
          <a:xfrm flipH="1">
            <a:off x="6230352" y="4659564"/>
            <a:ext cx="1" cy="200525"/>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xmlns="" id="{5687C6D4-FE8A-4931-95EF-DFAE3F56614B}"/>
              </a:ext>
            </a:extLst>
          </p:cNvPr>
          <p:cNvCxnSpPr/>
          <p:nvPr/>
        </p:nvCxnSpPr>
        <p:spPr>
          <a:xfrm flipV="1">
            <a:off x="10312734" y="4664577"/>
            <a:ext cx="13369" cy="20052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xmlns="" id="{7A80CDED-AE27-487A-8CF0-955C688D8484}"/>
              </a:ext>
            </a:extLst>
          </p:cNvPr>
          <p:cNvCxnSpPr/>
          <p:nvPr/>
        </p:nvCxnSpPr>
        <p:spPr>
          <a:xfrm>
            <a:off x="6227010" y="4870116"/>
            <a:ext cx="4090737" cy="1"/>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545883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7A50F3A-086A-4A1D-A415-EABB90FA5B6B}"/>
              </a:ext>
            </a:extLst>
          </p:cNvPr>
          <p:cNvSpPr>
            <a:spLocks noGrp="1"/>
          </p:cNvSpPr>
          <p:nvPr>
            <p:ph type="title"/>
          </p:nvPr>
        </p:nvSpPr>
        <p:spPr/>
        <p:txBody>
          <a:bodyPr vert="horz" lIns="91440" tIns="45720" rIns="91440" bIns="45720" rtlCol="0" anchor="ctr">
            <a:normAutofit/>
          </a:bodyPr>
          <a:lstStyle/>
          <a:p>
            <a:pPr algn="ctr"/>
            <a:r>
              <a:rPr lang="en-US"/>
              <a:t>Original image</a:t>
            </a:r>
          </a:p>
        </p:txBody>
      </p:sp>
      <p:sp>
        <p:nvSpPr>
          <p:cNvPr id="3" name="Content Placeholder 2">
            <a:extLst>
              <a:ext uri="{FF2B5EF4-FFF2-40B4-BE49-F238E27FC236}">
                <a16:creationId xmlns:a16="http://schemas.microsoft.com/office/drawing/2014/main" xmlns="" id="{9A75AD33-2D77-430A-8F32-5A7A7FEE3728}"/>
              </a:ext>
            </a:extLst>
          </p:cNvPr>
          <p:cNvSpPr>
            <a:spLocks noGrp="1"/>
          </p:cNvSpPr>
          <p:nvPr>
            <p:ph idx="1"/>
          </p:nvPr>
        </p:nvSpPr>
        <p:spPr>
          <a:xfrm>
            <a:off x="581192" y="2180496"/>
            <a:ext cx="11029615" cy="1044725"/>
          </a:xfrm>
        </p:spPr>
        <p:txBody>
          <a:bodyPr vert="horz" lIns="91440" tIns="45720" rIns="91440" bIns="45720" rtlCol="0" anchor="t">
            <a:normAutofit/>
          </a:bodyPr>
          <a:lstStyle/>
          <a:p>
            <a:pPr marL="305435" indent="-305435">
              <a:lnSpc>
                <a:spcPct val="150000"/>
              </a:lnSpc>
            </a:pPr>
            <a:r>
              <a:rPr lang="en-IN">
                <a:ea typeface="+mn-lt"/>
                <a:cs typeface="+mn-lt"/>
              </a:rPr>
              <a:t>The original image is the image where the confidential information is inserted. Let us consider the original image be the image of Indian Navy Mission as we want to show it.</a:t>
            </a:r>
            <a:r>
              <a:rPr lang="en-US">
                <a:ea typeface="+mn-lt"/>
                <a:cs typeface="+mn-lt"/>
              </a:rPr>
              <a:t> </a:t>
            </a:r>
            <a:endParaRPr lang="en-US"/>
          </a:p>
        </p:txBody>
      </p:sp>
      <p:pic>
        <p:nvPicPr>
          <p:cNvPr id="4" name="Picture 4" descr="A large ship in a body of water&#10;&#10;Description generated with very high confidence">
            <a:extLst>
              <a:ext uri="{FF2B5EF4-FFF2-40B4-BE49-F238E27FC236}">
                <a16:creationId xmlns:a16="http://schemas.microsoft.com/office/drawing/2014/main" xmlns="" id="{6C0728D6-04C3-45BD-AF31-7995AA4D14E0}"/>
              </a:ext>
            </a:extLst>
          </p:cNvPr>
          <p:cNvPicPr>
            <a:picLocks noChangeAspect="1"/>
          </p:cNvPicPr>
          <p:nvPr/>
        </p:nvPicPr>
        <p:blipFill>
          <a:blip r:embed="rId2"/>
          <a:stretch>
            <a:fillRect/>
          </a:stretch>
        </p:blipFill>
        <p:spPr>
          <a:xfrm>
            <a:off x="1251041" y="3531527"/>
            <a:ext cx="4114800" cy="2318904"/>
          </a:xfrm>
          <a:prstGeom prst="rect">
            <a:avLst/>
          </a:prstGeom>
        </p:spPr>
      </p:pic>
      <p:pic>
        <p:nvPicPr>
          <p:cNvPr id="5" name="Picture 5" descr="A large ship in a body of water&#10;&#10;Description generated with very high confidence">
            <a:extLst>
              <a:ext uri="{FF2B5EF4-FFF2-40B4-BE49-F238E27FC236}">
                <a16:creationId xmlns:a16="http://schemas.microsoft.com/office/drawing/2014/main" xmlns="" id="{3FEE2D7E-08EA-4339-A97A-4A804901AA96}"/>
              </a:ext>
            </a:extLst>
          </p:cNvPr>
          <p:cNvPicPr>
            <a:picLocks noChangeAspect="1"/>
          </p:cNvPicPr>
          <p:nvPr/>
        </p:nvPicPr>
        <p:blipFill>
          <a:blip r:embed="rId3"/>
          <a:stretch>
            <a:fillRect/>
          </a:stretch>
        </p:blipFill>
        <p:spPr>
          <a:xfrm>
            <a:off x="6483927" y="3499174"/>
            <a:ext cx="4114799" cy="2325762"/>
          </a:xfrm>
          <a:prstGeom prst="rect">
            <a:avLst/>
          </a:prstGeom>
        </p:spPr>
      </p:pic>
      <p:sp>
        <p:nvSpPr>
          <p:cNvPr id="6" name="Arrow: Right 5">
            <a:extLst>
              <a:ext uri="{FF2B5EF4-FFF2-40B4-BE49-F238E27FC236}">
                <a16:creationId xmlns:a16="http://schemas.microsoft.com/office/drawing/2014/main" xmlns="" id="{CC3E7D43-64E0-42F3-BACF-683902CC04E9}"/>
              </a:ext>
            </a:extLst>
          </p:cNvPr>
          <p:cNvSpPr/>
          <p:nvPr/>
        </p:nvSpPr>
        <p:spPr>
          <a:xfrm>
            <a:off x="5565232" y="4419738"/>
            <a:ext cx="720436" cy="4849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694977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549D55D-7898-4833-84FA-C7BC7DABC1A9}"/>
              </a:ext>
            </a:extLst>
          </p:cNvPr>
          <p:cNvSpPr>
            <a:spLocks noGrp="1"/>
          </p:cNvSpPr>
          <p:nvPr>
            <p:ph type="title"/>
          </p:nvPr>
        </p:nvSpPr>
        <p:spPr/>
        <p:txBody>
          <a:bodyPr vert="horz" lIns="91440" tIns="45720" rIns="91440" bIns="45720" rtlCol="0" anchor="ctr">
            <a:normAutofit/>
          </a:bodyPr>
          <a:lstStyle/>
          <a:p>
            <a:pPr algn="ctr"/>
            <a:r>
              <a:rPr lang="en-US"/>
              <a:t>Hidden image</a:t>
            </a:r>
          </a:p>
        </p:txBody>
      </p:sp>
      <p:sp>
        <p:nvSpPr>
          <p:cNvPr id="3" name="Content Placeholder 2">
            <a:extLst>
              <a:ext uri="{FF2B5EF4-FFF2-40B4-BE49-F238E27FC236}">
                <a16:creationId xmlns:a16="http://schemas.microsoft.com/office/drawing/2014/main" xmlns="" id="{38341CD4-DF28-4344-AE2A-FBC507BA05BD}"/>
              </a:ext>
            </a:extLst>
          </p:cNvPr>
          <p:cNvSpPr>
            <a:spLocks noGrp="1"/>
          </p:cNvSpPr>
          <p:nvPr>
            <p:ph idx="1"/>
          </p:nvPr>
        </p:nvSpPr>
        <p:spPr>
          <a:xfrm>
            <a:off x="581192" y="2180496"/>
            <a:ext cx="11029615" cy="1004377"/>
          </a:xfrm>
        </p:spPr>
        <p:txBody>
          <a:bodyPr vert="horz" lIns="91440" tIns="45720" rIns="91440" bIns="45720" rtlCol="0" anchor="t">
            <a:normAutofit/>
          </a:bodyPr>
          <a:lstStyle/>
          <a:p>
            <a:pPr marL="305435" indent="-305435">
              <a:lnSpc>
                <a:spcPct val="150000"/>
              </a:lnSpc>
            </a:pPr>
            <a:r>
              <a:rPr lang="en-IN">
                <a:ea typeface="+mn-lt"/>
                <a:cs typeface="+mn-lt"/>
              </a:rPr>
              <a:t>Hidden image is a secret image which consists of confidential information that would be inserted as a watermark to the original image.</a:t>
            </a:r>
            <a:r>
              <a:rPr lang="en-US">
                <a:ea typeface="+mn-lt"/>
                <a:cs typeface="+mn-lt"/>
              </a:rPr>
              <a:t> </a:t>
            </a:r>
            <a:endParaRPr lang="en-US"/>
          </a:p>
        </p:txBody>
      </p:sp>
      <p:pic>
        <p:nvPicPr>
          <p:cNvPr id="4" name="Picture 4" descr="A picture containing drawing&#10;&#10;Description generated with very high confidence">
            <a:extLst>
              <a:ext uri="{FF2B5EF4-FFF2-40B4-BE49-F238E27FC236}">
                <a16:creationId xmlns:a16="http://schemas.microsoft.com/office/drawing/2014/main" xmlns="" id="{497BB7F1-273F-42E6-915F-2D7DB7EAD67B}"/>
              </a:ext>
            </a:extLst>
          </p:cNvPr>
          <p:cNvPicPr>
            <a:picLocks noChangeAspect="1"/>
          </p:cNvPicPr>
          <p:nvPr/>
        </p:nvPicPr>
        <p:blipFill>
          <a:blip r:embed="rId2"/>
          <a:stretch>
            <a:fillRect/>
          </a:stretch>
        </p:blipFill>
        <p:spPr>
          <a:xfrm>
            <a:off x="1100051" y="3705210"/>
            <a:ext cx="2743200" cy="1953491"/>
          </a:xfrm>
          <a:prstGeom prst="rect">
            <a:avLst/>
          </a:prstGeom>
        </p:spPr>
      </p:pic>
      <p:pic>
        <p:nvPicPr>
          <p:cNvPr id="5" name="Picture 5" descr="A picture containing clock&#10;&#10;Description generated with very high confidence">
            <a:extLst>
              <a:ext uri="{FF2B5EF4-FFF2-40B4-BE49-F238E27FC236}">
                <a16:creationId xmlns:a16="http://schemas.microsoft.com/office/drawing/2014/main" xmlns="" id="{3797461B-524F-4610-B8AC-833112513A9F}"/>
              </a:ext>
            </a:extLst>
          </p:cNvPr>
          <p:cNvPicPr>
            <a:picLocks noChangeAspect="1"/>
          </p:cNvPicPr>
          <p:nvPr/>
        </p:nvPicPr>
        <p:blipFill>
          <a:blip r:embed="rId3"/>
          <a:stretch>
            <a:fillRect/>
          </a:stretch>
        </p:blipFill>
        <p:spPr>
          <a:xfrm>
            <a:off x="4765964" y="3708849"/>
            <a:ext cx="2743200" cy="1961829"/>
          </a:xfrm>
          <a:prstGeom prst="rect">
            <a:avLst/>
          </a:prstGeom>
        </p:spPr>
      </p:pic>
      <p:pic>
        <p:nvPicPr>
          <p:cNvPr id="6" name="Picture 6" descr="A picture containing text, table, sitting, photo&#10;&#10;Description generated with very high confidence">
            <a:extLst>
              <a:ext uri="{FF2B5EF4-FFF2-40B4-BE49-F238E27FC236}">
                <a16:creationId xmlns:a16="http://schemas.microsoft.com/office/drawing/2014/main" xmlns="" id="{47CEC006-D236-4548-8A4A-8F3F9589E197}"/>
              </a:ext>
            </a:extLst>
          </p:cNvPr>
          <p:cNvPicPr>
            <a:picLocks noChangeAspect="1"/>
          </p:cNvPicPr>
          <p:nvPr/>
        </p:nvPicPr>
        <p:blipFill>
          <a:blip r:embed="rId4"/>
          <a:stretch>
            <a:fillRect/>
          </a:stretch>
        </p:blipFill>
        <p:spPr>
          <a:xfrm>
            <a:off x="7744690" y="3578894"/>
            <a:ext cx="4447309" cy="2124756"/>
          </a:xfrm>
          <a:prstGeom prst="rect">
            <a:avLst/>
          </a:prstGeom>
        </p:spPr>
      </p:pic>
      <p:sp>
        <p:nvSpPr>
          <p:cNvPr id="7" name="Arrow: Right 6">
            <a:extLst>
              <a:ext uri="{FF2B5EF4-FFF2-40B4-BE49-F238E27FC236}">
                <a16:creationId xmlns:a16="http://schemas.microsoft.com/office/drawing/2014/main" xmlns="" id="{0822636F-79F4-479E-B9DE-F05B1D981571}"/>
              </a:ext>
            </a:extLst>
          </p:cNvPr>
          <p:cNvSpPr/>
          <p:nvPr/>
        </p:nvSpPr>
        <p:spPr>
          <a:xfrm>
            <a:off x="3916541" y="4475156"/>
            <a:ext cx="762000" cy="3325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xmlns="" id="{91760DE2-EEAC-4EAD-922B-24AB6048E0B0}"/>
              </a:ext>
            </a:extLst>
          </p:cNvPr>
          <p:cNvSpPr/>
          <p:nvPr/>
        </p:nvSpPr>
        <p:spPr>
          <a:xfrm>
            <a:off x="7578471" y="4437921"/>
            <a:ext cx="678872" cy="3186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xmlns="" id="{4C2CF8E1-EFC0-4DA7-885B-71B0C080A0FF}"/>
              </a:ext>
            </a:extLst>
          </p:cNvPr>
          <p:cNvSpPr txBox="1"/>
          <p:nvPr/>
        </p:nvSpPr>
        <p:spPr>
          <a:xfrm>
            <a:off x="9166514" y="579985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Histogram</a:t>
            </a:r>
          </a:p>
        </p:txBody>
      </p:sp>
    </p:spTree>
    <p:extLst>
      <p:ext uri="{BB962C8B-B14F-4D97-AF65-F5344CB8AC3E}">
        <p14:creationId xmlns:p14="http://schemas.microsoft.com/office/powerpoint/2010/main" xmlns="" val="1838539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293EE6-D5A8-4CB6-B48C-C966BF000335}"/>
              </a:ext>
            </a:extLst>
          </p:cNvPr>
          <p:cNvSpPr>
            <a:spLocks noGrp="1"/>
          </p:cNvSpPr>
          <p:nvPr>
            <p:ph type="title"/>
          </p:nvPr>
        </p:nvSpPr>
        <p:spPr/>
        <p:txBody>
          <a:bodyPr vert="horz" lIns="91440" tIns="45720" rIns="91440" bIns="45720" rtlCol="0" anchor="ctr">
            <a:normAutofit/>
          </a:bodyPr>
          <a:lstStyle/>
          <a:p>
            <a:pPr algn="ctr"/>
            <a:r>
              <a:rPr lang="en-US" b="1"/>
              <a:t> SEGMENTED BLOCK SIZE</a:t>
            </a:r>
          </a:p>
        </p:txBody>
      </p:sp>
      <p:sp>
        <p:nvSpPr>
          <p:cNvPr id="3" name="Content Placeholder 2">
            <a:extLst>
              <a:ext uri="{FF2B5EF4-FFF2-40B4-BE49-F238E27FC236}">
                <a16:creationId xmlns:a16="http://schemas.microsoft.com/office/drawing/2014/main" xmlns="" id="{D4EC1EC5-00DB-4F61-88C8-746F0A929078}"/>
              </a:ext>
            </a:extLst>
          </p:cNvPr>
          <p:cNvSpPr>
            <a:spLocks noGrp="1"/>
          </p:cNvSpPr>
          <p:nvPr>
            <p:ph idx="1"/>
          </p:nvPr>
        </p:nvSpPr>
        <p:spPr>
          <a:xfrm>
            <a:off x="538060" y="1964836"/>
            <a:ext cx="11029615" cy="1809247"/>
          </a:xfrm>
        </p:spPr>
        <p:txBody>
          <a:bodyPr vert="horz" lIns="91440" tIns="45720" rIns="91440" bIns="45720" rtlCol="0" anchor="t">
            <a:normAutofit lnSpcReduction="10000"/>
          </a:bodyPr>
          <a:lstStyle/>
          <a:p>
            <a:pPr marL="305435" indent="-305435" algn="just">
              <a:lnSpc>
                <a:spcPct val="150000"/>
              </a:lnSpc>
            </a:pPr>
            <a:r>
              <a:rPr lang="en-IN">
                <a:ea typeface="+mn-lt"/>
                <a:cs typeface="+mn-lt"/>
              </a:rPr>
              <a:t>In this procedure we divided the original image into blocks of uniform size (nxn pixels). So far they have investigated experiments with blocks of different size, I.e., mxn pixels. These blocks were used to generate more watermarks, as authentication and recovery bits.</a:t>
            </a:r>
            <a:r>
              <a:rPr lang="en-US">
                <a:ea typeface="+mn-lt"/>
                <a:cs typeface="+mn-lt"/>
              </a:rPr>
              <a:t> </a:t>
            </a:r>
          </a:p>
          <a:p>
            <a:pPr marL="305435" indent="-305435" algn="just">
              <a:lnSpc>
                <a:spcPct val="150000"/>
              </a:lnSpc>
            </a:pPr>
            <a:r>
              <a:rPr lang="en-IN">
                <a:ea typeface="+mn-lt"/>
                <a:cs typeface="+mn-lt"/>
              </a:rPr>
              <a:t>The smaller the block size is, more accurate the tamper localization is,</a:t>
            </a:r>
            <a:endParaRPr lang="en-IN"/>
          </a:p>
        </p:txBody>
      </p:sp>
      <p:pic>
        <p:nvPicPr>
          <p:cNvPr id="4" name="Picture 4" descr="A large ship in a body of water&#10;&#10;Description generated with very high confidence">
            <a:extLst>
              <a:ext uri="{FF2B5EF4-FFF2-40B4-BE49-F238E27FC236}">
                <a16:creationId xmlns:a16="http://schemas.microsoft.com/office/drawing/2014/main" xmlns="" id="{DCB897CA-34B6-4132-8543-6616AB095B9A}"/>
              </a:ext>
            </a:extLst>
          </p:cNvPr>
          <p:cNvPicPr>
            <a:picLocks noChangeAspect="1"/>
          </p:cNvPicPr>
          <p:nvPr/>
        </p:nvPicPr>
        <p:blipFill>
          <a:blip r:embed="rId2"/>
          <a:stretch>
            <a:fillRect/>
          </a:stretch>
        </p:blipFill>
        <p:spPr>
          <a:xfrm>
            <a:off x="1733909" y="3962386"/>
            <a:ext cx="3763992" cy="2125002"/>
          </a:xfrm>
          <a:prstGeom prst="rect">
            <a:avLst/>
          </a:prstGeom>
        </p:spPr>
      </p:pic>
      <p:pic>
        <p:nvPicPr>
          <p:cNvPr id="5" name="Picture 5">
            <a:extLst>
              <a:ext uri="{FF2B5EF4-FFF2-40B4-BE49-F238E27FC236}">
                <a16:creationId xmlns:a16="http://schemas.microsoft.com/office/drawing/2014/main" xmlns="" id="{B6CFCE58-11DE-41B4-9FDC-418F2FDF933B}"/>
              </a:ext>
            </a:extLst>
          </p:cNvPr>
          <p:cNvPicPr>
            <a:picLocks noChangeAspect="1"/>
          </p:cNvPicPr>
          <p:nvPr/>
        </p:nvPicPr>
        <p:blipFill>
          <a:blip r:embed="rId3"/>
          <a:stretch>
            <a:fillRect/>
          </a:stretch>
        </p:blipFill>
        <p:spPr>
          <a:xfrm>
            <a:off x="6823494" y="3964245"/>
            <a:ext cx="3275162" cy="2121282"/>
          </a:xfrm>
          <a:prstGeom prst="rect">
            <a:avLst/>
          </a:prstGeom>
        </p:spPr>
      </p:pic>
      <p:sp>
        <p:nvSpPr>
          <p:cNvPr id="6" name="Arrow: Right 5">
            <a:extLst>
              <a:ext uri="{FF2B5EF4-FFF2-40B4-BE49-F238E27FC236}">
                <a16:creationId xmlns:a16="http://schemas.microsoft.com/office/drawing/2014/main" xmlns="" id="{EE14A72D-96D6-461F-9DD3-EB49FE3D918D}"/>
              </a:ext>
            </a:extLst>
          </p:cNvPr>
          <p:cNvSpPr/>
          <p:nvPr/>
        </p:nvSpPr>
        <p:spPr>
          <a:xfrm>
            <a:off x="5664305" y="4825703"/>
            <a:ext cx="977660" cy="48883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xmlns="" val="337058026"/>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9AA5B70-631E-4F47-874A-FBE55E5170D4}">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CF1C31AD-A7B7-4945-9E95-3D677967432A}">
  <ds:schemaRefs>
    <ds:schemaRef ds:uri="http://schemas.microsoft.com/sharepoint/v3/contenttype/forms"/>
  </ds:schemaRefs>
</ds:datastoreItem>
</file>

<file path=customXml/itemProps3.xml><?xml version="1.0" encoding="utf-8"?>
<ds:datastoreItem xmlns:ds="http://schemas.openxmlformats.org/officeDocument/2006/customXml" ds:itemID="{964D6DDB-133E-44E2-B636-39185D690A0D}">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520</Words>
  <Application>Microsoft Office PowerPoint</Application>
  <PresentationFormat>Custom</PresentationFormat>
  <Paragraphs>116</Paragraphs>
  <Slides>20</Slides>
  <Notes>1</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Dividend</vt:lpstr>
      <vt:lpstr>Slide 1</vt:lpstr>
      <vt:lpstr>ABSTRACT</vt:lpstr>
      <vt:lpstr>introduction</vt:lpstr>
      <vt:lpstr>Self- embedding fragile water marking method takes the features of the image as a watermark and pastes it before the image is sent.  At the receiver's side, the watermark is extracted along with the post processing for tamper detection and recovery.  Hidden information is a part of the image.  There are three stages algorithm: 1. Watermark embedding. 2. Watermark detection. 3. Watermark recovery </vt:lpstr>
      <vt:lpstr>Slide 5</vt:lpstr>
      <vt:lpstr>Slide 6</vt:lpstr>
      <vt:lpstr>Original image</vt:lpstr>
      <vt:lpstr>Hidden image</vt:lpstr>
      <vt:lpstr> SEGMENTED BLOCK SIZE</vt:lpstr>
      <vt:lpstr>mapping</vt:lpstr>
      <vt:lpstr>Watermark generation </vt:lpstr>
      <vt:lpstr>SECOND AUTHENTICATION BIT              This method used check bit as the part of bit authentication; it implemented a random redundancy check and pixel mean values of each block using thresold value</vt:lpstr>
      <vt:lpstr>Watermark embedding  In the watermark embedding procedure, the LSB of each block is replaced with the watermarked bits, while the MSB of the original image is kept unchanged. The detection bits replace the mxn blocks in the LSB and the recovery bits replace the corresponding block in the LSB 3, LSB2 and LSB1. </vt:lpstr>
      <vt:lpstr>Slide 14</vt:lpstr>
      <vt:lpstr>WATERMARK DETECTION AND RECOVERY  </vt:lpstr>
      <vt:lpstr>Slide 16</vt:lpstr>
      <vt:lpstr>Slide 17</vt:lpstr>
      <vt:lpstr>APPLICATIONS</vt:lpstr>
      <vt:lpstr>CONCLUSION &amp; FUTURE SCOPE</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design</dc:title>
  <dc:creator/>
  <cp:lastModifiedBy/>
  <cp:revision>56</cp:revision>
  <dcterms:created xsi:type="dcterms:W3CDTF">2020-05-18T20:55:27Z</dcterms:created>
  <dcterms:modified xsi:type="dcterms:W3CDTF">2020-06-10T06:40:23Z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